
<file path=[Content_Types].xml><?xml version="1.0" encoding="utf-8"?>
<Types xmlns="http://schemas.openxmlformats.org/package/2006/content-types">
  <Default Extension="png" ContentType="image/png"/>
  <Default Extension="bin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5"/>
  </p:notesMasterIdLst>
  <p:sldIdLst>
    <p:sldId id="267" r:id="rId2"/>
    <p:sldId id="2539" r:id="rId3"/>
    <p:sldId id="2541" r:id="rId4"/>
    <p:sldId id="2542" r:id="rId5"/>
    <p:sldId id="2543" r:id="rId6"/>
    <p:sldId id="2544" r:id="rId7"/>
    <p:sldId id="2555" r:id="rId8"/>
    <p:sldId id="2545" r:id="rId9"/>
    <p:sldId id="2557" r:id="rId10"/>
    <p:sldId id="2558" r:id="rId11"/>
    <p:sldId id="2559" r:id="rId12"/>
    <p:sldId id="2546" r:id="rId13"/>
    <p:sldId id="2548" r:id="rId14"/>
    <p:sldId id="2549" r:id="rId15"/>
    <p:sldId id="2550" r:id="rId16"/>
    <p:sldId id="2561" r:id="rId17"/>
    <p:sldId id="2562" r:id="rId18"/>
    <p:sldId id="2551" r:id="rId19"/>
    <p:sldId id="2553" r:id="rId20"/>
    <p:sldId id="2554" r:id="rId21"/>
    <p:sldId id="2567" r:id="rId22"/>
    <p:sldId id="2568" r:id="rId23"/>
    <p:sldId id="2569" r:id="rId24"/>
  </p:sldIdLst>
  <p:sldSz cx="12192000" cy="6858000"/>
  <p:notesSz cx="6858000" cy="9144000"/>
  <p:defaultTextStyle>
    <a:defPPr>
      <a:defRPr lang="zh-CN"/>
    </a:defPPr>
    <a:lvl1pPr marL="0" lvl="0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1pPr>
    <a:lvl2pPr marL="457200" lvl="1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2pPr>
    <a:lvl3pPr marL="914400" lvl="2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3pPr>
    <a:lvl4pPr marL="1371600" lvl="3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4pPr>
    <a:lvl5pPr marL="1828800" lvl="4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5pPr>
    <a:lvl6pPr marL="2286000" lvl="5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6pPr>
    <a:lvl7pPr marL="2743200" lvl="6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7pPr>
    <a:lvl8pPr marL="3200400" lvl="7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8pPr>
    <a:lvl9pPr marL="3657600" lvl="8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05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5F5FC"/>
    <a:srgbClr val="00ADED"/>
    <a:srgbClr val="DB251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181"/>
    <p:restoredTop sz="94660"/>
  </p:normalViewPr>
  <p:slideViewPr>
    <p:cSldViewPr showGuides="1">
      <p:cViewPr varScale="1">
        <p:scale>
          <a:sx n="111" d="100"/>
          <a:sy n="111" d="100"/>
        </p:scale>
        <p:origin x="786" y="102"/>
      </p:cViewPr>
      <p:guideLst>
        <p:guide orient="horz" pos="2205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5" cy="72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等线" panose="02010600030101010101" pitchFamily="2" charset="-122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noProof="1" smtClean="0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等线" panose="02010600030101010101" pitchFamily="2" charset="-122"/>
              <a:cs typeface="+mn-cs"/>
            </a:endParaRPr>
          </a:p>
        </p:txBody>
      </p:sp>
      <p:sp>
        <p:nvSpPr>
          <p:cNvPr id="3076" name="幻灯片图像占位符 3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备注占位符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5800" y="4400550"/>
            <a:ext cx="5486400" cy="36004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单击此处编辑母版文本样式</a:t>
            </a:r>
          </a:p>
          <a:p>
            <a:pPr marL="457200" marR="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第二级</a:t>
            </a:r>
          </a:p>
          <a:p>
            <a:pPr marL="914400" marR="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第三级</a:t>
            </a:r>
          </a:p>
          <a:p>
            <a:pPr marL="1371600" marR="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第四级</a:t>
            </a:r>
          </a:p>
          <a:p>
            <a:pPr marL="1828800" marR="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等线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/>
          <a:p>
            <a:pPr lvl="0" algn="r" eaLnBrk="1" fontAlgn="base" hangingPunct="1"/>
            <a:fld id="{9A0DB2DC-4C9A-4742-B13C-FB6460FD3503}" type="slidenum">
              <a:rPr lang="zh-CN" altLang="en-US" sz="1200" strike="noStrike" noProof="1" dirty="0">
                <a:latin typeface="Calibri" panose="020F0502020204030204" pitchFamily="34" charset="0"/>
                <a:ea typeface="等线" panose="02010600030101010101" pitchFamily="2" charset="-122"/>
                <a:cs typeface="+mn-cs"/>
              </a:rPr>
              <a:t>‹#›</a:t>
            </a:fld>
            <a:endParaRPr lang="zh-CN" altLang="en-US" sz="1200" strike="noStrike" noProof="1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5122" name="文本占位符 2"/>
          <p:cNvSpPr>
            <a:spLocks noGrp="1"/>
          </p:cNvSpPr>
          <p:nvPr>
            <p:ph type="body"/>
          </p:nvPr>
        </p:nvSpPr>
        <p:spPr>
          <a:ln/>
        </p:spPr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通用版式@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id="{75BB2577-58E8-C337-2A86-0FC52E0F1E05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500" r="48055"/>
          <a:stretch/>
        </p:blipFill>
        <p:spPr bwMode="auto">
          <a:xfrm>
            <a:off x="479611" y="476795"/>
            <a:ext cx="3168220" cy="4603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矩形 5">
            <a:extLst>
              <a:ext uri="{FF2B5EF4-FFF2-40B4-BE49-F238E27FC236}">
                <a16:creationId xmlns:a16="http://schemas.microsoft.com/office/drawing/2014/main" id="{7D3DCF11-EE34-5BF8-17CF-BA2F3C045A47}"/>
              </a:ext>
            </a:extLst>
          </p:cNvPr>
          <p:cNvSpPr/>
          <p:nvPr userDrawn="1"/>
        </p:nvSpPr>
        <p:spPr>
          <a:xfrm>
            <a:off x="1199660" y="476795"/>
            <a:ext cx="1584110" cy="460376"/>
          </a:xfrm>
          <a:prstGeom prst="rect">
            <a:avLst/>
          </a:prstGeom>
          <a:solidFill>
            <a:srgbClr val="E5F5F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E37A30E3-D660-0E44-9A86-AE9246720526}"/>
              </a:ext>
            </a:extLst>
          </p:cNvPr>
          <p:cNvSpPr txBox="1"/>
          <p:nvPr userDrawn="1"/>
        </p:nvSpPr>
        <p:spPr>
          <a:xfrm>
            <a:off x="1847705" y="414595"/>
            <a:ext cx="55175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dirty="0">
                <a:solidFill>
                  <a:srgbClr val="00ADED"/>
                </a:solidFill>
              </a:rPr>
              <a:t>@</a:t>
            </a:r>
            <a:endParaRPr lang="zh-CN" altLang="en-US" sz="3200" dirty="0">
              <a:solidFill>
                <a:srgbClr val="00ADED"/>
              </a:solidFill>
            </a:endParaRP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id="{77411EEA-EB42-B12B-B807-216659FE9EC7}"/>
              </a:ext>
            </a:extLst>
          </p:cNvPr>
          <p:cNvSpPr txBox="1"/>
          <p:nvPr userDrawn="1"/>
        </p:nvSpPr>
        <p:spPr>
          <a:xfrm>
            <a:off x="381000" y="381000"/>
            <a:ext cx="3810000" cy="92333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altLang="zh-CN"/>
              <a:t>@</a:t>
            </a:r>
            <a:r>
              <a:rPr lang="zh-CN" altLang="en-US"/>
              <a:t>知识网络；</a:t>
            </a:r>
            <a:r>
              <a:rPr lang="en-US" altLang="zh-CN"/>
              <a:t>@</a:t>
            </a:r>
            <a:r>
              <a:rPr lang="zh-CN" altLang="en-US"/>
              <a:t>考点突破；</a:t>
            </a:r>
            <a:r>
              <a:rPr lang="en-US" altLang="zh-CN"/>
              <a:t>@</a:t>
            </a:r>
            <a:r>
              <a:rPr lang="zh-CN" altLang="en-US"/>
              <a:t>模型解读；</a:t>
            </a:r>
            <a:r>
              <a:rPr lang="en-US" altLang="zh-CN"/>
              <a:t>@</a:t>
            </a:r>
            <a:r>
              <a:rPr lang="zh-CN" altLang="en-US"/>
              <a:t>专题集训；</a:t>
            </a:r>
            <a:r>
              <a:rPr lang="en-US" altLang="zh-CN"/>
              <a:t>@</a:t>
            </a:r>
            <a:r>
              <a:rPr lang="zh-CN" altLang="en-US"/>
              <a:t>知识网络；</a:t>
            </a:r>
            <a:r>
              <a:rPr lang="en-US" altLang="zh-CN"/>
              <a:t>@</a:t>
            </a:r>
            <a:r>
              <a:rPr lang="zh-CN" altLang="en-US"/>
              <a:t>考点突破；</a:t>
            </a:r>
            <a:r>
              <a:rPr lang="en-US" altLang="zh-CN"/>
              <a:t>@</a:t>
            </a:r>
            <a:r>
              <a:rPr lang="zh-CN" altLang="en-US"/>
              <a:t>知识网络；</a:t>
            </a:r>
            <a:r>
              <a:rPr lang="en-US" altLang="zh-CN"/>
              <a:t>@</a:t>
            </a:r>
            <a:r>
              <a:rPr lang="zh-CN" altLang="en-US"/>
              <a:t>考点突破</a:t>
            </a:r>
          </a:p>
        </p:txBody>
      </p:sp>
    </p:spTree>
    <p:extLst>
      <p:ext uri="{BB962C8B-B14F-4D97-AF65-F5344CB8AC3E}">
        <p14:creationId xmlns:p14="http://schemas.microsoft.com/office/powerpoint/2010/main" val="30034169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知识网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id="{75BB2577-58E8-C337-2A86-0FC52E0F1E05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500" r="48055"/>
          <a:stretch/>
        </p:blipFill>
        <p:spPr bwMode="auto">
          <a:xfrm>
            <a:off x="479611" y="476795"/>
            <a:ext cx="3168220" cy="4603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矩形 5">
            <a:extLst>
              <a:ext uri="{FF2B5EF4-FFF2-40B4-BE49-F238E27FC236}">
                <a16:creationId xmlns:a16="http://schemas.microsoft.com/office/drawing/2014/main" id="{7D3DCF11-EE34-5BF8-17CF-BA2F3C045A47}"/>
              </a:ext>
            </a:extLst>
          </p:cNvPr>
          <p:cNvSpPr/>
          <p:nvPr userDrawn="1"/>
        </p:nvSpPr>
        <p:spPr>
          <a:xfrm>
            <a:off x="1199660" y="476795"/>
            <a:ext cx="1584110" cy="460376"/>
          </a:xfrm>
          <a:prstGeom prst="rect">
            <a:avLst/>
          </a:prstGeom>
          <a:solidFill>
            <a:srgbClr val="E5F5F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E37A30E3-D660-0E44-9A86-AE9246720526}"/>
              </a:ext>
            </a:extLst>
          </p:cNvPr>
          <p:cNvSpPr txBox="1"/>
          <p:nvPr userDrawn="1"/>
        </p:nvSpPr>
        <p:spPr>
          <a:xfrm>
            <a:off x="1847705" y="414595"/>
            <a:ext cx="18261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>
                <a:solidFill>
                  <a:srgbClr val="00ADED"/>
                </a:solidFill>
              </a:rPr>
              <a:t>知识网络</a:t>
            </a:r>
            <a:endParaRPr lang="zh-CN" altLang="en-US" sz="3200" dirty="0">
              <a:solidFill>
                <a:srgbClr val="00ADE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55321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考点突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id="{75BB2577-58E8-C337-2A86-0FC52E0F1E05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500" r="48055"/>
          <a:stretch/>
        </p:blipFill>
        <p:spPr bwMode="auto">
          <a:xfrm>
            <a:off x="479611" y="476795"/>
            <a:ext cx="3168220" cy="4603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矩形 5">
            <a:extLst>
              <a:ext uri="{FF2B5EF4-FFF2-40B4-BE49-F238E27FC236}">
                <a16:creationId xmlns:a16="http://schemas.microsoft.com/office/drawing/2014/main" id="{7D3DCF11-EE34-5BF8-17CF-BA2F3C045A47}"/>
              </a:ext>
            </a:extLst>
          </p:cNvPr>
          <p:cNvSpPr/>
          <p:nvPr userDrawn="1"/>
        </p:nvSpPr>
        <p:spPr>
          <a:xfrm>
            <a:off x="1199660" y="476795"/>
            <a:ext cx="1584110" cy="460376"/>
          </a:xfrm>
          <a:prstGeom prst="rect">
            <a:avLst/>
          </a:prstGeom>
          <a:solidFill>
            <a:srgbClr val="E5F5F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E37A30E3-D660-0E44-9A86-AE9246720526}"/>
              </a:ext>
            </a:extLst>
          </p:cNvPr>
          <p:cNvSpPr txBox="1"/>
          <p:nvPr userDrawn="1"/>
        </p:nvSpPr>
        <p:spPr>
          <a:xfrm>
            <a:off x="1847705" y="414595"/>
            <a:ext cx="18261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>
                <a:solidFill>
                  <a:srgbClr val="00ADED"/>
                </a:solidFill>
              </a:rPr>
              <a:t>考点突破</a:t>
            </a:r>
            <a:endParaRPr lang="zh-CN" altLang="en-US" sz="3200" dirty="0">
              <a:solidFill>
                <a:srgbClr val="00ADE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10361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模型解读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id="{75BB2577-58E8-C337-2A86-0FC52E0F1E05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500" r="48055"/>
          <a:stretch/>
        </p:blipFill>
        <p:spPr bwMode="auto">
          <a:xfrm>
            <a:off x="479611" y="476795"/>
            <a:ext cx="3168220" cy="4603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矩形 5">
            <a:extLst>
              <a:ext uri="{FF2B5EF4-FFF2-40B4-BE49-F238E27FC236}">
                <a16:creationId xmlns:a16="http://schemas.microsoft.com/office/drawing/2014/main" id="{7D3DCF11-EE34-5BF8-17CF-BA2F3C045A47}"/>
              </a:ext>
            </a:extLst>
          </p:cNvPr>
          <p:cNvSpPr/>
          <p:nvPr userDrawn="1"/>
        </p:nvSpPr>
        <p:spPr>
          <a:xfrm>
            <a:off x="1199660" y="476795"/>
            <a:ext cx="1584110" cy="460376"/>
          </a:xfrm>
          <a:prstGeom prst="rect">
            <a:avLst/>
          </a:prstGeom>
          <a:solidFill>
            <a:srgbClr val="E5F5F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E37A30E3-D660-0E44-9A86-AE9246720526}"/>
              </a:ext>
            </a:extLst>
          </p:cNvPr>
          <p:cNvSpPr txBox="1"/>
          <p:nvPr userDrawn="1"/>
        </p:nvSpPr>
        <p:spPr>
          <a:xfrm>
            <a:off x="1847705" y="414595"/>
            <a:ext cx="18261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>
                <a:solidFill>
                  <a:srgbClr val="00ADED"/>
                </a:solidFill>
              </a:rPr>
              <a:t>模型解读</a:t>
            </a:r>
            <a:endParaRPr lang="zh-CN" altLang="en-US" sz="3200" dirty="0">
              <a:solidFill>
                <a:srgbClr val="00ADE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1288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专题集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id="{75BB2577-58E8-C337-2A86-0FC52E0F1E05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500" r="48055"/>
          <a:stretch/>
        </p:blipFill>
        <p:spPr bwMode="auto">
          <a:xfrm>
            <a:off x="479611" y="476795"/>
            <a:ext cx="3168220" cy="4603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矩形 5">
            <a:extLst>
              <a:ext uri="{FF2B5EF4-FFF2-40B4-BE49-F238E27FC236}">
                <a16:creationId xmlns:a16="http://schemas.microsoft.com/office/drawing/2014/main" id="{7D3DCF11-EE34-5BF8-17CF-BA2F3C045A47}"/>
              </a:ext>
            </a:extLst>
          </p:cNvPr>
          <p:cNvSpPr/>
          <p:nvPr userDrawn="1"/>
        </p:nvSpPr>
        <p:spPr>
          <a:xfrm>
            <a:off x="1199660" y="476795"/>
            <a:ext cx="1584110" cy="460376"/>
          </a:xfrm>
          <a:prstGeom prst="rect">
            <a:avLst/>
          </a:prstGeom>
          <a:solidFill>
            <a:srgbClr val="E5F5F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E37A30E3-D660-0E44-9A86-AE9246720526}"/>
              </a:ext>
            </a:extLst>
          </p:cNvPr>
          <p:cNvSpPr txBox="1"/>
          <p:nvPr userDrawn="1"/>
        </p:nvSpPr>
        <p:spPr>
          <a:xfrm>
            <a:off x="1847705" y="414595"/>
            <a:ext cx="18261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>
                <a:solidFill>
                  <a:srgbClr val="00ADED"/>
                </a:solidFill>
              </a:rPr>
              <a:t>专题集训</a:t>
            </a:r>
            <a:endParaRPr lang="zh-CN" altLang="en-US" sz="3200" dirty="0">
              <a:solidFill>
                <a:srgbClr val="00ADE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47412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图片 1" descr="高分突破·课件模板"/>
          <p:cNvPicPr>
            <a:picLocks noChangeAspect="1"/>
          </p:cNvPicPr>
          <p:nvPr userDrawn="1"/>
        </p:nvPicPr>
        <p:blipFill>
          <a:blip r:embed="rId9"/>
          <a:stretch>
            <a:fillRect/>
          </a:stretch>
        </p:blipFill>
        <p:spPr>
          <a:xfrm>
            <a:off x="-11112" y="-7937"/>
            <a:ext cx="12214225" cy="68738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" name="矩形 2"/>
          <p:cNvSpPr/>
          <p:nvPr userDrawn="1"/>
        </p:nvSpPr>
        <p:spPr>
          <a:xfrm>
            <a:off x="479610" y="6120360"/>
            <a:ext cx="2055740" cy="737705"/>
          </a:xfrm>
          <a:prstGeom prst="rect">
            <a:avLst/>
          </a:prstGeom>
          <a:solidFill>
            <a:srgbClr val="8FD3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0" r:id="rId3"/>
    <p:sldLayoutId id="2147483652" r:id="rId4"/>
    <p:sldLayoutId id="2147483653" r:id="rId5"/>
    <p:sldLayoutId id="2147483654" r:id="rId6"/>
    <p:sldLayoutId id="2147483655" r:id="rId7"/>
  </p:sldLayoutIdLst>
  <p:hf sldNum="0" hdr="0" ft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bin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1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bin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bin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bin"/><Relationship Id="rId2" Type="http://schemas.openxmlformats.org/officeDocument/2006/relationships/image" Target="../media/image21.bin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4.bin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5.bin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bin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bin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bin"/><Relationship Id="rId2" Type="http://schemas.openxmlformats.org/officeDocument/2006/relationships/image" Target="../media/image26.bin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27.bin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bin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bin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YTSlide_2_0_1.5_1.5_1.5_2.5_数学_0_1_0_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8">
            <a:extLst>
              <a:ext uri="{FF2B5EF4-FFF2-40B4-BE49-F238E27FC236}">
                <a16:creationId xmlns:a16="http://schemas.microsoft.com/office/drawing/2014/main" id="{C4B4FFC0-A671-7C82-EC2E-7FA956674127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0" y="1412860"/>
            <a:ext cx="12192000" cy="25624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algn="ctr" defTabSz="914400" eaLnBrk="1" fontAlgn="auto" latinLnBrk="0" hangingPunct="0">
              <a:lnSpc>
                <a:spcPct val="150000"/>
              </a:lnSpc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6000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第19章　矩形、棱形与正方形</a:t>
            </a:r>
          </a:p>
          <a:p>
            <a:pPr marR="0" algn="ctr" defTabSz="914400" eaLnBrk="1" fontAlgn="auto" latinLnBrk="0" hangingPunct="0">
              <a:lnSpc>
                <a:spcPct val="150000"/>
              </a:lnSpc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5400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19.2　菱　形</a:t>
            </a:r>
            <a:endParaRPr kumimoji="0" lang="zh-CN" altLang="en-US" sz="6000" kern="1200" cap="none" spc="0" normalizeH="0" baseline="0" noProof="1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R="0" algn="ctr" defTabSz="914400" eaLnBrk="1" fontAlgn="auto" latinLnBrk="0" hangingPunct="0">
              <a:lnSpc>
                <a:spcPct val="150000"/>
              </a:lnSpc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5400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第2课时　菱形的判定</a:t>
            </a:r>
            <a:endParaRPr kumimoji="0" lang="zh-CN" altLang="en-US" sz="6000" kern="1200" cap="none" spc="0" normalizeH="0" baseline="0" noProof="1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23" name="yt_shape_11523"/>
          <p:cNvSpPr txBox="1"/>
          <p:nvPr/>
        </p:nvSpPr>
        <p:spPr>
          <a:xfrm>
            <a:off x="540119" y="756010"/>
            <a:ext cx="11172271" cy="498598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eaLnBrk="1" latinLnBrk="0" hangingPunct="0">
              <a:lnSpc>
                <a:spcPct val="100000"/>
              </a:lnSpc>
            </a:pPr>
            <a:r>
              <a:rPr lang="zh-CN" altLang="zh-CN" sz="30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en-US" altLang="zh-CN" sz="30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2</a:t>
            </a:r>
            <a:r>
              <a:rPr lang="zh-CN" altLang="zh-CN" sz="30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zh-CN" altLang="zh-CN" sz="30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已知</a:t>
            </a:r>
            <a:r>
              <a:rPr lang="zh-CN" altLang="zh-CN" sz="30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：</a:t>
            </a:r>
            <a:r>
              <a:rPr lang="zh-CN" altLang="zh-CN" sz="30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矩</a:t>
            </a:r>
            <a:r>
              <a:rPr lang="zh-CN" altLang="zh-CN" sz="30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形</a:t>
            </a:r>
            <a:r>
              <a:rPr lang="en-US" altLang="zh-CN" sz="30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ABC</a:t>
            </a:r>
            <a:r>
              <a:rPr lang="en-US" altLang="zh-CN" sz="30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0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0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点</a:t>
            </a:r>
            <a:r>
              <a:rPr lang="en-US" altLang="zh-CN" sz="30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0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、</a:t>
            </a:r>
            <a:r>
              <a:rPr lang="en-US" altLang="zh-CN" sz="30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zh-CN" altLang="zh-CN" sz="30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分别</a:t>
            </a:r>
            <a:r>
              <a:rPr lang="zh-CN" altLang="zh-CN" sz="30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在</a:t>
            </a:r>
            <a:r>
              <a:rPr lang="en-US" altLang="zh-CN" sz="30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0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zh-CN" altLang="zh-CN" sz="30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、</a:t>
            </a:r>
            <a:r>
              <a:rPr lang="en-US" altLang="zh-CN" sz="3000" b="1" i="1" u="none" smtClean="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en-US" altLang="zh-CN" sz="3000" b="1" i="1" u="none" spc="375" smtClean="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1_2ffee,isEnd"/>
              </a:rPr>
              <a:t>D</a:t>
            </a:r>
            <a:r>
              <a:rPr lang="zh-CN" altLang="zh-CN" sz="3000" b="1" i="0" u="none" smtClean="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上</a:t>
            </a:r>
            <a:r>
              <a:rPr lang="zh-CN" altLang="zh-CN" sz="30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0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en-US" altLang="zh-CN" sz="30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zh-CN" altLang="zh-CN" sz="30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经过对角</a:t>
            </a:r>
            <a:r>
              <a:rPr lang="zh-CN" altLang="zh-CN" sz="30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线</a:t>
            </a:r>
            <a:r>
              <a:rPr lang="en-US" altLang="zh-CN" sz="30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0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0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的中</a:t>
            </a:r>
            <a:r>
              <a:rPr lang="zh-CN" altLang="zh-CN" sz="30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点</a:t>
            </a:r>
            <a:r>
              <a:rPr lang="en-US" altLang="zh-CN" sz="30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O</a:t>
            </a:r>
            <a:r>
              <a:rPr lang="zh-CN" altLang="zh-CN" sz="30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0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且</a:t>
            </a:r>
            <a:r>
              <a:rPr lang="en-US" altLang="zh-CN" sz="30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en-US" altLang="zh-CN" sz="30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en-US" altLang="zh-CN" sz="30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⊥</a:t>
            </a:r>
            <a:r>
              <a:rPr lang="en-US" altLang="zh-CN" sz="30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0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en-US" altLang="zh-CN" sz="30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0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 </a:t>
            </a:r>
            <a:r>
              <a:rPr lang="zh-CN" altLang="zh-CN" sz="30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求证</a:t>
            </a:r>
            <a:r>
              <a:rPr lang="zh-CN" altLang="zh-CN" sz="3000" b="1" i="0" u="none" smtClean="0">
                <a:solidFill>
                  <a:srgbClr val="000000"/>
                </a:solidFill>
                <a:effectLst/>
                <a:latin typeface="宋体" pitchFamily="36"/>
                <a:ea typeface="宋体" pitchFamily="36"/>
                <a:sym typeface="_⨹_1_853b2,isEnd"/>
              </a:rPr>
              <a:t>：</a:t>
            </a:r>
            <a:r>
              <a:rPr lang="zh-CN" altLang="zh-CN" sz="3000" b="1" i="0" u="none" smtClean="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四边</a:t>
            </a:r>
            <a:r>
              <a:rPr lang="zh-CN" altLang="zh-CN" sz="3000" b="1" i="0" u="none" spc="375" smtClean="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形</a:t>
            </a:r>
            <a:r>
              <a:rPr lang="en-US" altLang="zh-CN" sz="30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AEC</a:t>
            </a:r>
            <a:r>
              <a:rPr lang="en-US" altLang="zh-CN" sz="30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zh-CN" altLang="zh-CN" sz="30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是菱形</a:t>
            </a:r>
            <a:r>
              <a:rPr lang="en-US" altLang="zh-CN" sz="30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  <a:sym typeface=",isEnd"/>
              </a:rPr>
              <a:t>.</a:t>
            </a:r>
          </a:p>
          <a:p>
            <a:pPr eaLnBrk="1" latinLnBrk="0" hangingPunct="0">
              <a:lnSpc>
                <a:spcPct val="100000"/>
              </a:lnSpc>
            </a:pPr>
            <a:r>
              <a:rPr lang="zh-CN" altLang="zh-CN" sz="30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证明</a:t>
            </a:r>
            <a:r>
              <a:rPr lang="zh-CN" altLang="zh-CN" sz="30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：</a:t>
            </a:r>
            <a:r>
              <a:rPr lang="en-US" altLang="zh-CN" sz="30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∵</a:t>
            </a:r>
            <a:r>
              <a:rPr lang="zh-CN" altLang="zh-CN" sz="30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四边</a:t>
            </a:r>
            <a:r>
              <a:rPr lang="zh-CN" altLang="zh-CN" sz="30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形</a:t>
            </a:r>
            <a:r>
              <a:rPr lang="en-US" altLang="zh-CN" sz="30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ABC</a:t>
            </a:r>
            <a:r>
              <a:rPr lang="en-US" altLang="zh-CN" sz="30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0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是矩形</a:t>
            </a:r>
            <a:r>
              <a:rPr lang="zh-CN" altLang="zh-CN" sz="30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0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∴</a:t>
            </a:r>
            <a:r>
              <a:rPr lang="en-US" altLang="zh-CN" sz="30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0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0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∥</a:t>
            </a:r>
            <a:r>
              <a:rPr lang="en-US" altLang="zh-CN" sz="30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en-US" altLang="zh-CN" sz="30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en-US" altLang="zh-CN" sz="30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0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,isEnd"/>
              </a:rPr>
              <a:t> </a:t>
            </a:r>
          </a:p>
          <a:p>
            <a:pPr eaLnBrk="1" latinLnBrk="0" hangingPunct="0">
              <a:lnSpc>
                <a:spcPct val="100000"/>
              </a:lnSpc>
            </a:pPr>
            <a:r>
              <a:rPr lang="en-US" altLang="zh-CN" sz="30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∴①</a:t>
            </a:r>
            <a:r>
              <a:rPr sz="3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                                                                   </a:t>
            </a:r>
            <a:r>
              <a:rPr lang="zh-CN" altLang="zh-CN" sz="3000" b="1" i="0" u="none" smtClean="0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endParaRPr lang="en-US" altLang="zh-CN" sz="3000" b="1" i="0" u="none" smtClean="0">
              <a:solidFill>
                <a:srgbClr val="000000"/>
              </a:solidFill>
              <a:effectLst/>
              <a:latin typeface="宋体" pitchFamily="36"/>
              <a:ea typeface="宋体" pitchFamily="36"/>
            </a:endParaRPr>
          </a:p>
          <a:p>
            <a:pPr eaLnBrk="1" latinLnBrk="0" hangingPunct="0">
              <a:lnSpc>
                <a:spcPct val="100000"/>
              </a:lnSpc>
            </a:pPr>
            <a:r>
              <a:rPr lang="en-US" altLang="zh-CN" sz="3000" b="1" i="0" u="none" spc="375" smtClean="0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0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FC</a:t>
            </a:r>
            <a:r>
              <a:rPr lang="en-US" altLang="zh-CN" sz="30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O</a:t>
            </a:r>
            <a:r>
              <a:rPr lang="zh-CN" altLang="zh-CN" sz="30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0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0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EA</a:t>
            </a:r>
            <a:r>
              <a:rPr lang="en-US" altLang="zh-CN" sz="30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O</a:t>
            </a:r>
            <a:r>
              <a:rPr lang="en-US" altLang="zh-CN" sz="30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0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,isEnd"/>
              </a:rPr>
              <a:t> </a:t>
            </a:r>
          </a:p>
          <a:p>
            <a:pPr eaLnBrk="1" latinLnBrk="0" hangingPunct="0">
              <a:lnSpc>
                <a:spcPct val="100000"/>
              </a:lnSpc>
            </a:pPr>
            <a:r>
              <a:rPr lang="en-US" altLang="zh-CN" sz="30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∵</a:t>
            </a:r>
            <a:r>
              <a:rPr lang="zh-CN" altLang="zh-CN" sz="30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点</a:t>
            </a:r>
            <a:r>
              <a:rPr lang="en-US" altLang="zh-CN" sz="30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O</a:t>
            </a:r>
            <a:r>
              <a:rPr lang="zh-CN" altLang="zh-CN" sz="30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是</a:t>
            </a:r>
            <a:r>
              <a:rPr lang="en-US" altLang="zh-CN" sz="30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0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0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的中点</a:t>
            </a:r>
            <a:r>
              <a:rPr lang="zh-CN" altLang="zh-CN" sz="3000" b="1" i="0" u="none" smtClean="0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endParaRPr lang="en-US" altLang="zh-CN" sz="3000" b="1" i="0" u="none" smtClean="0">
              <a:solidFill>
                <a:srgbClr val="000000"/>
              </a:solidFill>
              <a:effectLst/>
              <a:latin typeface="宋体" pitchFamily="36"/>
              <a:ea typeface="宋体" pitchFamily="36"/>
            </a:endParaRPr>
          </a:p>
          <a:p>
            <a:pPr eaLnBrk="1" latinLnBrk="0" hangingPunct="0">
              <a:lnSpc>
                <a:spcPct val="100000"/>
              </a:lnSpc>
            </a:pPr>
            <a:r>
              <a:rPr lang="en-US" altLang="zh-CN" sz="3000" b="1" i="0" u="none" smtClean="0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∴②</a:t>
            </a:r>
            <a:r>
              <a:rPr sz="30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                                           </a:t>
            </a:r>
            <a:r>
              <a:rPr sz="3000" spc="-100">
                <a:latin typeface="Times New Roman"/>
              </a:rPr>
              <a:t>⁠</a:t>
            </a:r>
            <a:r>
              <a:rPr lang="en-US" altLang="zh-CN" sz="30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  <a:sym typeface=",isEnd"/>
              </a:rPr>
              <a:t>.</a:t>
            </a:r>
          </a:p>
          <a:p>
            <a:pPr eaLnBrk="1" latinLnBrk="0" hangingPunct="0">
              <a:lnSpc>
                <a:spcPct val="100000"/>
              </a:lnSpc>
            </a:pPr>
            <a:r>
              <a:rPr lang="en-US" altLang="zh-CN" sz="30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∴</a:t>
            </a:r>
            <a:r>
              <a:rPr lang="en-US" altLang="zh-CN" sz="3000" b="1" i="0" u="none" spc="375">
                <a:solidFill>
                  <a:srgbClr val="000000"/>
                </a:solidFill>
                <a:effectLst/>
                <a:latin typeface="Cambria Math" pitchFamily="36"/>
                <a:ea typeface="Cambria Math" pitchFamily="36"/>
              </a:rPr>
              <a:t>△</a:t>
            </a:r>
            <a:r>
              <a:rPr lang="en-US" altLang="zh-CN" sz="30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CF</a:t>
            </a:r>
            <a:r>
              <a:rPr lang="en-US" altLang="zh-CN" sz="30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O</a:t>
            </a:r>
            <a:r>
              <a:rPr lang="zh-CN" altLang="zh-CN" sz="30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≌</a:t>
            </a:r>
            <a:r>
              <a:rPr lang="zh-CN" altLang="zh-CN" sz="30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△</a:t>
            </a:r>
            <a:r>
              <a:rPr lang="en-US" altLang="zh-CN" sz="30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AE</a:t>
            </a:r>
            <a:r>
              <a:rPr lang="en-US" altLang="zh-CN" sz="30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O</a:t>
            </a:r>
            <a:r>
              <a:rPr lang="zh-CN" altLang="zh-CN" sz="30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en-US" altLang="zh-CN" sz="30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0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0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 A</a:t>
            </a:r>
            <a:r>
              <a:rPr lang="en-US" altLang="zh-CN" sz="30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0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 S</a:t>
            </a:r>
            <a:r>
              <a:rPr lang="en-US" altLang="zh-CN" sz="30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0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 </a:t>
            </a:r>
            <a:r>
              <a:rPr lang="zh-CN" altLang="zh-CN" sz="30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en-US" altLang="zh-CN" sz="3000" b="1" i="0" u="none" smtClean="0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</a:p>
          <a:p>
            <a:pPr eaLnBrk="1" latinLnBrk="0" hangingPunct="0">
              <a:lnSpc>
                <a:spcPct val="100000"/>
              </a:lnSpc>
            </a:pPr>
            <a:r>
              <a:rPr lang="en-US" altLang="zh-CN" sz="3000" b="1" i="0" u="none" smtClean="0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∴③</a:t>
            </a:r>
            <a:r>
              <a:rPr sz="30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                                           </a:t>
            </a:r>
            <a:r>
              <a:rPr sz="3000" spc="-100">
                <a:latin typeface="Times New Roman"/>
              </a:rPr>
              <a:t>⁠</a:t>
            </a:r>
            <a:r>
              <a:rPr lang="en-US" altLang="zh-CN" sz="30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  <a:sym typeface=",isEnd"/>
              </a:rPr>
              <a:t>.</a:t>
            </a:r>
          </a:p>
          <a:p>
            <a:pPr eaLnBrk="1" latinLnBrk="0" hangingPunct="0">
              <a:lnSpc>
                <a:spcPct val="100000"/>
              </a:lnSpc>
            </a:pPr>
            <a:r>
              <a:rPr lang="zh-CN" altLang="zh-CN" sz="30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又</a:t>
            </a:r>
            <a:r>
              <a:rPr lang="en-US" altLang="zh-CN" sz="30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∵</a:t>
            </a:r>
            <a:r>
              <a:rPr lang="en-US" altLang="zh-CN" sz="30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O</a:t>
            </a:r>
            <a:r>
              <a:rPr lang="en-US" altLang="zh-CN" sz="30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zh-CN" altLang="zh-CN" sz="30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0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O</a:t>
            </a:r>
            <a:r>
              <a:rPr lang="en-US" altLang="zh-CN" sz="30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0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0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∴</a:t>
            </a:r>
            <a:r>
              <a:rPr lang="zh-CN" altLang="zh-CN" sz="30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四边</a:t>
            </a:r>
            <a:r>
              <a:rPr lang="zh-CN" altLang="zh-CN" sz="30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形</a:t>
            </a:r>
            <a:r>
              <a:rPr lang="en-US" altLang="zh-CN" sz="30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AEC</a:t>
            </a:r>
            <a:r>
              <a:rPr lang="en-US" altLang="zh-CN" sz="30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zh-CN" altLang="zh-CN" sz="30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是平行四边形</a:t>
            </a:r>
            <a:r>
              <a:rPr lang="en-US" altLang="zh-CN" sz="30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  <a:sym typeface=",isEnd"/>
              </a:rPr>
              <a:t>.</a:t>
            </a:r>
          </a:p>
          <a:p>
            <a:pPr eaLnBrk="1" latinLnBrk="0" hangingPunct="0">
              <a:lnSpc>
                <a:spcPct val="100000"/>
              </a:lnSpc>
            </a:pPr>
            <a:r>
              <a:rPr lang="en-US" altLang="zh-CN" sz="30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∵</a:t>
            </a:r>
            <a:r>
              <a:rPr lang="en-US" altLang="zh-CN" sz="30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en-US" altLang="zh-CN" sz="30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en-US" altLang="zh-CN" sz="30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⊥</a:t>
            </a:r>
            <a:r>
              <a:rPr lang="en-US" altLang="zh-CN" sz="30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0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0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0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∴</a:t>
            </a:r>
            <a:r>
              <a:rPr lang="zh-CN" altLang="zh-CN" sz="30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四边</a:t>
            </a:r>
            <a:r>
              <a:rPr lang="zh-CN" altLang="zh-CN" sz="30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形</a:t>
            </a:r>
            <a:r>
              <a:rPr lang="en-US" altLang="zh-CN" sz="30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AEC</a:t>
            </a:r>
            <a:r>
              <a:rPr lang="en-US" altLang="zh-CN" sz="30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zh-CN" altLang="zh-CN" sz="30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是菱形</a:t>
            </a:r>
            <a:r>
              <a:rPr lang="en-US" altLang="zh-CN" sz="30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  <a:sym typeface=",isEnd"/>
              </a:rPr>
              <a:t>.</a:t>
            </a: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id="{4A6BB54B-93D6-C044-D91B-1296D7B54828}"/>
              </a:ext>
            </a:extLst>
          </p:cNvPr>
          <p:cNvSpPr txBox="1"/>
          <p:nvPr/>
        </p:nvSpPr>
        <p:spPr>
          <a:xfrm>
            <a:off x="1826471" y="2117921"/>
            <a:ext cx="4085336" cy="642252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r>
              <a:rPr kumimoji="0" lang="en-US" altLang="zh-CN" sz="3000" b="1" i="0" strike="noStrike" kern="1200" cap="none" spc="375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宋体" pitchFamily="36"/>
                <a:ea typeface="宋体" pitchFamily="36"/>
              </a:rPr>
              <a:t>∠</a:t>
            </a:r>
            <a:r>
              <a:rPr kumimoji="0" lang="en-US" altLang="zh-CN" sz="3000" b="1" i="1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</a:rPr>
              <a:t>CF</a:t>
            </a:r>
            <a:r>
              <a:rPr kumimoji="0" lang="en-US" altLang="zh-CN" sz="3000" b="1" i="1" strike="noStrike" kern="1200" cap="none" spc="375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</a:rPr>
              <a:t>O</a:t>
            </a:r>
            <a:r>
              <a:rPr kumimoji="0" lang="zh-CN" altLang="zh-CN" sz="30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宋体" pitchFamily="36"/>
                <a:ea typeface="宋体" pitchFamily="36"/>
              </a:rPr>
              <a:t>＝</a:t>
            </a:r>
            <a:r>
              <a:rPr kumimoji="0" lang="en-US" altLang="zh-CN" sz="3000" b="1" i="0" strike="noStrike" kern="1200" cap="none" spc="375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宋体" pitchFamily="36"/>
                <a:ea typeface="宋体" pitchFamily="36"/>
              </a:rPr>
              <a:t>∠</a:t>
            </a:r>
            <a:r>
              <a:rPr kumimoji="0" lang="en-US" altLang="zh-CN" sz="3000" b="1" i="1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</a:rPr>
              <a:t>AE</a:t>
            </a:r>
            <a:r>
              <a:rPr kumimoji="0" lang="en-US" altLang="zh-CN" sz="3000" b="1" i="1" strike="noStrike" kern="1200" cap="none" spc="375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</a:rPr>
              <a:t>O</a:t>
            </a:r>
            <a:r>
              <a:rPr kumimoji="0" lang="zh-CN" altLang="zh-CN" sz="30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</a:rPr>
              <a:t>　</a:t>
            </a:r>
            <a:endParaRPr lang="zh-CN" altLang="en-US" sz="3000">
              <a:solidFill>
                <a:srgbClr val="FF0000"/>
              </a:solidFill>
            </a:endParaRP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C4A55928-1B2F-03F4-559A-C66327232789}"/>
              </a:ext>
            </a:extLst>
          </p:cNvPr>
          <p:cNvSpPr txBox="1"/>
          <p:nvPr/>
        </p:nvSpPr>
        <p:spPr>
          <a:xfrm>
            <a:off x="1991715" y="3429000"/>
            <a:ext cx="2510536" cy="642252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r>
              <a:rPr kumimoji="0" lang="en-US" altLang="zh-CN" sz="3000" b="1" i="1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</a:rPr>
              <a:t>O</a:t>
            </a:r>
            <a:r>
              <a:rPr kumimoji="0" lang="en-US" altLang="zh-CN" sz="3000" b="1" i="1" strike="noStrike" kern="1200" cap="none" spc="375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</a:rPr>
              <a:t>C</a:t>
            </a:r>
            <a:r>
              <a:rPr kumimoji="0" lang="zh-CN" altLang="zh-CN" sz="3000" b="1" i="0" strike="noStrike" kern="1200" cap="none" spc="375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宋体" pitchFamily="36"/>
                <a:ea typeface="宋体" pitchFamily="36"/>
              </a:rPr>
              <a:t>＝</a:t>
            </a:r>
            <a:r>
              <a:rPr kumimoji="0" lang="en-US" altLang="zh-CN" sz="3000" b="1" i="1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</a:rPr>
              <a:t>O</a:t>
            </a:r>
            <a:r>
              <a:rPr kumimoji="0" lang="en-US" altLang="zh-CN" sz="3000" b="1" i="1" strike="noStrike" kern="1200" cap="none" spc="375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</a:rPr>
              <a:t>A</a:t>
            </a:r>
            <a:r>
              <a:rPr kumimoji="0" lang="zh-CN" altLang="zh-CN" sz="30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</a:rPr>
              <a:t>　</a:t>
            </a:r>
            <a:endParaRPr lang="zh-CN" altLang="en-US" sz="3000">
              <a:solidFill>
                <a:srgbClr val="FF0000"/>
              </a:solidFill>
            </a:endParaRP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27A61692-7788-9F54-73CB-F4AACA12DE80}"/>
              </a:ext>
            </a:extLst>
          </p:cNvPr>
          <p:cNvSpPr txBox="1"/>
          <p:nvPr/>
        </p:nvSpPr>
        <p:spPr>
          <a:xfrm>
            <a:off x="1826471" y="4293060"/>
            <a:ext cx="2510536" cy="642252"/>
          </a:xfrm>
          <a:prstGeom prst="rect">
            <a:avLst/>
          </a:prstGeom>
          <a:noFill/>
        </p:spPr>
        <p:txBody>
          <a:bodyPr vert="horz" wrap="none" rtlCol="0" anchor="ctr">
            <a:noAutofit/>
          </a:bodyPr>
          <a:lstStyle/>
          <a:p>
            <a:r>
              <a:rPr kumimoji="0" lang="en-US" altLang="zh-CN" sz="3000" b="1" i="1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</a:rPr>
              <a:t>O</a:t>
            </a:r>
            <a:r>
              <a:rPr kumimoji="0" lang="en-US" altLang="zh-CN" sz="3000" b="1" i="1" strike="noStrike" kern="1200" cap="none" spc="375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</a:rPr>
              <a:t>F</a:t>
            </a:r>
            <a:r>
              <a:rPr kumimoji="0" lang="zh-CN" altLang="zh-CN" sz="3000" b="1" i="0" strike="noStrike" kern="1200" cap="none" spc="375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宋体" pitchFamily="36"/>
                <a:ea typeface="宋体" pitchFamily="36"/>
              </a:rPr>
              <a:t>＝</a:t>
            </a:r>
            <a:r>
              <a:rPr kumimoji="0" lang="en-US" altLang="zh-CN" sz="3000" b="1" i="1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</a:rPr>
              <a:t>O</a:t>
            </a:r>
            <a:r>
              <a:rPr kumimoji="0" lang="en-US" altLang="zh-CN" sz="3000" b="1" i="1" strike="noStrike" kern="1200" cap="none" spc="375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</a:rPr>
              <a:t>E</a:t>
            </a:r>
            <a:r>
              <a:rPr kumimoji="0" lang="zh-CN" altLang="zh-CN" sz="30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</a:rPr>
              <a:t>　</a:t>
            </a:r>
            <a:endParaRPr lang="zh-CN" altLang="en-US" sz="3000">
              <a:solidFill>
                <a:srgbClr val="FF0000"/>
              </a:solidFill>
            </a:endParaRPr>
          </a:p>
        </p:txBody>
      </p:sp>
      <p:pic>
        <p:nvPicPr>
          <p:cNvPr id="6" name="yt_image_11520" title="H_196.75">
            <a:extLst>
              <a:ext uri="">
                <a16:creationId xmlns="" xmlns:a16="http://schemas.microsoft.com/office/drawing/2014/main" xmlns:a14="http://schemas.microsoft.com/office/drawing/2010/main" id="{5351258F-BC95-41E6-9372-C2FE361B02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974785" y="2436587"/>
            <a:ext cx="3310145" cy="2498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allAtOnce"/>
      <p:bldP spid="3" grpId="0" build="allAtOnce"/>
      <p:bldP spid="4" grpId="0" build="allAtOnce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30" name="yt_shape_11530"/>
          <p:cNvSpPr txBox="1"/>
          <p:nvPr/>
        </p:nvSpPr>
        <p:spPr>
          <a:xfrm>
            <a:off x="540119" y="1864005"/>
            <a:ext cx="11492915" cy="2769989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进一步思考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如果四边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形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ABC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是平行四边形呢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？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2_8b589,isEnd"/>
              </a:rPr>
              <a:t>请你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模仿题中表述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写出你猜想的结论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：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④</a:t>
            </a:r>
            <a:r>
              <a:rPr sz="3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</a:t>
            </a:r>
            <a:r>
              <a:rPr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                                               </a:t>
            </a:r>
            <a:r>
              <a:rPr sz="1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</a:t>
            </a:r>
            <a:r>
              <a:rPr sz="100" spc="-100">
                <a:latin typeface="Times New Roman"/>
              </a:rPr>
              <a:t>⁠</a:t>
            </a:r>
            <a:r>
              <a:rPr lang="zh-CN" altLang="zh-CN" sz="3600" b="1" i="0" u="sng">
                <a:solidFill>
                  <a:srgbClr val="FF0000">
                    <a:alpha val="0"/>
                  </a:srgbClr>
                </a:solidFill>
                <a:effectLst/>
                <a:uFill>
                  <a:solidFill>
                    <a:srgbClr val="000000"/>
                  </a:solidFill>
                </a:uFill>
                <a:latin typeface="Times New Roman" pitchFamily="36"/>
                <a:ea typeface="黑体" pitchFamily="36"/>
                <a:sym typeface="W:9.005039,H:43.2"/>
              </a:rPr>
              <a:t/>
            </a:r>
            <a:br>
              <a:rPr lang="zh-CN" altLang="zh-CN" sz="3600" b="1" i="0" u="sng">
                <a:solidFill>
                  <a:srgbClr val="FF0000">
                    <a:alpha val="0"/>
                  </a:srgbClr>
                </a:solidFill>
                <a:effectLst/>
                <a:uFill>
                  <a:solidFill>
                    <a:srgbClr val="000000"/>
                  </a:solidFill>
                </a:uFill>
                <a:latin typeface="Times New Roman" pitchFamily="36"/>
                <a:ea typeface="黑体" pitchFamily="36"/>
                <a:sym typeface="W:9.005039,H:43.2"/>
              </a:rPr>
            </a:br>
            <a:r>
              <a:rPr sz="3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</a:t>
            </a:r>
            <a:r>
              <a:rPr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                                                                                                                                                                          </a:t>
            </a:r>
            <a:r>
              <a:rPr sz="1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</a:t>
            </a:r>
            <a:r>
              <a:rPr sz="100" spc="-100">
                <a:latin typeface="Times New Roman"/>
              </a:rPr>
              <a:t>⁠</a:t>
            </a:r>
            <a:r>
              <a:rPr lang="zh-CN" altLang="zh-CN" sz="3600" b="1" i="0" u="sng">
                <a:solidFill>
                  <a:srgbClr val="FF0000">
                    <a:alpha val="0"/>
                  </a:srgbClr>
                </a:solidFill>
                <a:effectLst/>
                <a:uFill>
                  <a:solidFill>
                    <a:srgbClr val="000000"/>
                  </a:solidFill>
                </a:uFill>
                <a:latin typeface="Times New Roman" pitchFamily="36"/>
                <a:ea typeface="黑体" pitchFamily="36"/>
                <a:sym typeface="W:9.005039,H:43.2"/>
              </a:rPr>
              <a:t/>
            </a:r>
            <a:br>
              <a:rPr lang="zh-CN" altLang="zh-CN" sz="3600" b="1" i="0" u="sng">
                <a:solidFill>
                  <a:srgbClr val="FF0000">
                    <a:alpha val="0"/>
                  </a:srgbClr>
                </a:solidFill>
                <a:effectLst/>
                <a:uFill>
                  <a:solidFill>
                    <a:srgbClr val="000000"/>
                  </a:solidFill>
                </a:uFill>
                <a:latin typeface="Times New Roman" pitchFamily="36"/>
                <a:ea typeface="黑体" pitchFamily="36"/>
                <a:sym typeface="W:9.005039,H:43.2"/>
              </a:rPr>
            </a:br>
            <a:r>
              <a:rPr sz="3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</a:t>
            </a:r>
            <a:r>
              <a:rPr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                                                                                                                                                                          </a:t>
            </a:r>
            <a:r>
              <a:rPr sz="1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</a:t>
            </a:r>
            <a:r>
              <a:rPr sz="100" spc="-100">
                <a:latin typeface="Times New Roman"/>
              </a:rPr>
              <a:t>⁠</a:t>
            </a:r>
            <a:r>
              <a:rPr lang="zh-CN" altLang="zh-CN" sz="3600" b="1" i="0" u="sng">
                <a:solidFill>
                  <a:srgbClr val="FF0000">
                    <a:alpha val="0"/>
                  </a:srgbClr>
                </a:solidFill>
                <a:effectLst/>
                <a:uFill>
                  <a:solidFill>
                    <a:srgbClr val="000000"/>
                  </a:solidFill>
                </a:uFill>
                <a:latin typeface="Times New Roman" pitchFamily="36"/>
                <a:ea typeface="黑体" pitchFamily="36"/>
                <a:sym typeface="W:9.005039,H:43.2"/>
              </a:rPr>
              <a:t/>
            </a:r>
            <a:br>
              <a:rPr lang="zh-CN" altLang="zh-CN" sz="3600" b="1" i="0" u="sng">
                <a:solidFill>
                  <a:srgbClr val="FF0000">
                    <a:alpha val="0"/>
                  </a:srgbClr>
                </a:solidFill>
                <a:effectLst/>
                <a:uFill>
                  <a:solidFill>
                    <a:srgbClr val="000000"/>
                  </a:solidFill>
                </a:uFill>
                <a:latin typeface="Times New Roman" pitchFamily="36"/>
                <a:ea typeface="黑体" pitchFamily="36"/>
                <a:sym typeface="W:9.005039,H:43.2"/>
              </a:rPr>
            </a:br>
            <a:r>
              <a:rPr sz="3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</a:t>
            </a:r>
            <a:r>
              <a:rPr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                                 </a:t>
            </a:r>
            <a:r>
              <a:rPr sz="7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</a:t>
            </a:r>
            <a:r>
              <a:rPr sz="100" spc="-100">
                <a:latin typeface="Times New Roman"/>
              </a:rPr>
              <a:t>⁠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  <a:sym typeface=",isEnd"/>
              </a:rPr>
              <a:t>.</a:t>
            </a: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id="{55FACBDF-A0D5-2F92-475D-FB457558C3F4}"/>
              </a:ext>
            </a:extLst>
          </p:cNvPr>
          <p:cNvSpPr txBox="1"/>
          <p:nvPr/>
        </p:nvSpPr>
        <p:spPr>
          <a:xfrm>
            <a:off x="8708282" y="2365839"/>
            <a:ext cx="3047111" cy="642252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r>
              <a:rPr kumimoji="0" lang="zh-CN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黑体" pitchFamily="36"/>
                <a:cs typeface="+mn-cs"/>
                <a:sym typeface="_⨹_6_7e9cd"/>
              </a:rPr>
              <a:t>过平行四边形</a:t>
            </a:r>
            <a:r>
              <a:rPr kumimoji="0" lang="zh-CN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黑体" pitchFamily="36"/>
                <a:cs typeface="+mn-cs"/>
              </a:rPr>
              <a:t/>
            </a:r>
            <a:br>
              <a:rPr kumimoji="0" lang="zh-CN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黑体" pitchFamily="36"/>
                <a:cs typeface="+mn-cs"/>
              </a:rPr>
            </a:br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0C46548F-D390-4575-5D01-6EA8BBE7FCB7}"/>
              </a:ext>
            </a:extLst>
          </p:cNvPr>
          <p:cNvSpPr txBox="1"/>
          <p:nvPr/>
        </p:nvSpPr>
        <p:spPr>
          <a:xfrm>
            <a:off x="450108" y="2914479"/>
            <a:ext cx="11305222" cy="642252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r>
              <a:rPr kumimoji="0" lang="zh-CN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黑体" pitchFamily="36"/>
                <a:cs typeface="+mn-cs"/>
              </a:rPr>
              <a:t>的一条对角线的中点作这条对角线的垂线</a:t>
            </a:r>
            <a:r>
              <a:rPr kumimoji="0" lang="zh-CN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宋体" pitchFamily="36"/>
                <a:ea typeface="宋体" pitchFamily="36"/>
                <a:cs typeface="+mn-cs"/>
              </a:rPr>
              <a:t>，</a:t>
            </a:r>
            <a:r>
              <a:rPr kumimoji="0" lang="zh-CN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黑体" pitchFamily="36"/>
                <a:cs typeface="+mn-cs"/>
                <a:sym typeface="_⨹_5_6d057"/>
              </a:rPr>
              <a:t>与平行四边</a:t>
            </a:r>
            <a:r>
              <a:rPr kumimoji="0" lang="zh-CN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黑体" pitchFamily="36"/>
                <a:cs typeface="+mn-cs"/>
              </a:rPr>
              <a:t/>
            </a:r>
            <a:br>
              <a:rPr kumimoji="0" lang="zh-CN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黑体" pitchFamily="36"/>
                <a:cs typeface="+mn-cs"/>
              </a:rPr>
            </a:br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86318F26-152D-362E-9B4E-3457413FD1BA}"/>
              </a:ext>
            </a:extLst>
          </p:cNvPr>
          <p:cNvSpPr txBox="1"/>
          <p:nvPr/>
        </p:nvSpPr>
        <p:spPr>
          <a:xfrm>
            <a:off x="450108" y="3463119"/>
            <a:ext cx="11305222" cy="642252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r>
              <a:rPr kumimoji="0" lang="zh-CN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黑体" pitchFamily="36"/>
                <a:cs typeface="+mn-cs"/>
                <a:sym typeface="_⨹_24_1ce27"/>
              </a:rPr>
              <a:t>形两边相交的两点和这条对角线的两个端点构成的四边</a:t>
            </a:r>
            <a:r>
              <a:rPr kumimoji="0" lang="zh-CN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黑体" pitchFamily="36"/>
                <a:cs typeface="+mn-cs"/>
              </a:rPr>
              <a:t/>
            </a:r>
            <a:br>
              <a:rPr kumimoji="0" lang="zh-CN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黑体" pitchFamily="36"/>
                <a:cs typeface="+mn-cs"/>
              </a:rPr>
            </a:br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4895B75F-3E1C-1CB2-A513-6F2790BBC07D}"/>
              </a:ext>
            </a:extLst>
          </p:cNvPr>
          <p:cNvSpPr txBox="1"/>
          <p:nvPr/>
        </p:nvSpPr>
        <p:spPr>
          <a:xfrm>
            <a:off x="450108" y="4011759"/>
            <a:ext cx="2474024" cy="642252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r>
              <a:rPr kumimoji="0" lang="zh-CN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黑体" pitchFamily="36"/>
                <a:cs typeface="+mn-cs"/>
              </a:rPr>
              <a:t>形是菱形</a:t>
            </a:r>
            <a:r>
              <a:rPr kumimoji="0" lang="zh-CN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　</a:t>
            </a:r>
            <a:endParaRPr lang="zh-CN" altLang="en-US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allAtOnce"/>
      <p:bldP spid="3" grpId="0" build="allAtOnce"/>
      <p:bldP spid="4" grpId="0" build="allAtOnce"/>
      <p:bldP spid="5" grpId="0" build="allAtOnce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32" name="yt_shape_11532"/>
          <p:cNvSpPr txBox="1"/>
          <p:nvPr/>
        </p:nvSpPr>
        <p:spPr>
          <a:xfrm>
            <a:off x="4393046" y="540000"/>
            <a:ext cx="3288208" cy="477054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en-US" altLang="zh-CN" sz="3100" b="0" i="0" u="none" spc="24866">
                <a:solidFill>
                  <a:srgbClr val="1EE3CF"/>
                </a:solidFill>
                <a:effectLst/>
                <a:latin typeface="Times New Roman" pitchFamily="31"/>
                <a:ea typeface="宋体" pitchFamily="31"/>
              </a:rPr>
              <a:t> </a:t>
            </a:r>
          </a:p>
        </p:txBody>
      </p:sp>
      <p:pic>
        <p:nvPicPr>
          <p:cNvPr id="11531" name="yt_image_11531">
            <a:extLst>
              <a:ext uri="">
                <a16:creationId xmlns="" xmlns:mc="http://schemas.openxmlformats.org/markup-compatibility/2006" xmlns:p14="http://schemas.microsoft.com/office/powerpoint/2010/main" xmlns:m="http://schemas.openxmlformats.org/officeDocument/2006/math" xmlns:a16="http://schemas.microsoft.com/office/drawing/2014/main" xmlns:a14="http://schemas.microsoft.com/office/drawing/2010/main" id="{5351258F-BC95-41E6-9372-C2FE361B02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93046" y="575735"/>
            <a:ext cx="3255632" cy="479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534" name="yt_shape_11534"/>
          <p:cNvSpPr txBox="1"/>
          <p:nvPr/>
        </p:nvSpPr>
        <p:spPr>
          <a:xfrm>
            <a:off x="540119" y="1105834"/>
            <a:ext cx="11492915" cy="2215991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7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Times New Roman" pitchFamily="36"/>
              </a:rPr>
              <a:t> 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2024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Times New Roman" pitchFamily="36"/>
              </a:rPr>
              <a:t>·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楷体" pitchFamily="36"/>
              </a:rPr>
              <a:t>广州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如图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平行四边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形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ABC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的对角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1_7e8dc"/>
              </a:rPr>
              <a:t>线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、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相交于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点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O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点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为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边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的中点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连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结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O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1_79730"/>
              </a:rPr>
              <a:t>并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延长交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边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于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点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AB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60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°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2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 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2_3965b"/>
              </a:rPr>
              <a:t>下列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结论错误的是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zh-CN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　</a:t>
            </a:r>
            <a:r>
              <a:rPr lang="en-US" altLang="zh-CN" sz="3600" b="1" i="0" u="none">
                <a:solidFill>
                  <a:srgbClr val="FF0000">
                    <a:alpha val="0"/>
                  </a:srgbClr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　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1538" name="yt_table_11538_skip" title="H_192">
                <a:extLst>
                  <a:ext uri="{FF2B5EF4-FFF2-40B4-BE49-F238E27FC236}">
                    <a16:creationId xmlns:a16="http://schemas.microsoft.com/office/drawing/2014/main" id="{85F9CD91-DE56-4981-AD6D-3D4292DC4A24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383880392"/>
                  </p:ext>
                </p:extLst>
              </p:nvPr>
            </p:nvGraphicFramePr>
            <p:xfrm>
              <a:off x="540085" y="3372613"/>
              <a:ext cx="5364163" cy="2438400"/>
            </p:xfrm>
            <a:graphic>
              <a:graphicData uri="http://schemas.openxmlformats.org/drawingml/2006/table">
                <a:tbl>
                  <a:tblPr/>
                  <a:tblGrid>
                    <a:gridCol w="5364163">
                      <a:extLst>
                        <a:ext uri="{9D8B030D-6E8A-4147-A177-3AD203B41FA5}">
                          <a16:colId xmlns:a16="http://schemas.microsoft.com/office/drawing/2014/main" val="10165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 marL="672380" indent="-672380" algn="l" eaLnBrk="1" latinLnBrk="0" hangingPunct="0">
                            <a:lnSpc>
                              <a:spcPct val="100000"/>
                            </a:lnSpc>
                          </a:pPr>
                          <a:r>
                            <a:rPr lang="en-US" altLang="zh-CN" sz="3600" b="1" i="0" u="none">
                              <a:solidFill>
                                <a:srgbClr val="000000"/>
                              </a:solidFill>
                              <a:effectLst/>
                              <a:latin typeface="Times New Roman" pitchFamily="36"/>
                              <a:ea typeface="宋体" pitchFamily="36"/>
                            </a:rPr>
                            <a:t>A</a:t>
                          </a:r>
                          <a:r>
                            <a:rPr lang="en-US" altLang="zh-CN" sz="3600" b="1" i="0" u="none">
                              <a:solidFill>
                                <a:srgbClr val="000000"/>
                              </a:solidFill>
                              <a:effectLst/>
                              <a:latin typeface="宋体" pitchFamily="36"/>
                              <a:ea typeface="宋体" pitchFamily="36"/>
                            </a:rPr>
                            <a:t>.</a:t>
                          </a:r>
                          <a:r>
                            <a:rPr lang="en-US" altLang="zh-CN" sz="1500" b="1" i="0" u="none">
                              <a:solidFill>
                                <a:srgbClr val="000000"/>
                              </a:solidFill>
                              <a:effectLst/>
                              <a:latin typeface="Times New Roman" pitchFamily="36"/>
                              <a:ea typeface="宋体" pitchFamily="36"/>
                            </a:rPr>
                            <a:t> </a:t>
                          </a:r>
                          <a:r>
                            <a:rPr lang="en-US" altLang="zh-CN" sz="3600" b="1" i="1" u="none">
                              <a:solidFill>
                                <a:srgbClr val="000000"/>
                              </a:solidFill>
                              <a:effectLst/>
                              <a:latin typeface="Times New Roman" pitchFamily="36"/>
                              <a:ea typeface="宋体" pitchFamily="36"/>
                            </a:rPr>
                            <a:t>A</a:t>
                          </a:r>
                          <a:r>
                            <a:rPr lang="en-US" altLang="zh-CN" sz="3600" b="1" i="1" u="none" spc="375">
                              <a:solidFill>
                                <a:srgbClr val="000000"/>
                              </a:solidFill>
                              <a:effectLst/>
                              <a:latin typeface="Times New Roman" pitchFamily="36"/>
                              <a:ea typeface="宋体" pitchFamily="36"/>
                            </a:rPr>
                            <a:t>B</a:t>
                          </a:r>
                          <a:r>
                            <a:rPr lang="en-US" altLang="zh-CN" sz="3600" b="1" i="0" u="none" spc="375">
                              <a:solidFill>
                                <a:srgbClr val="000000"/>
                              </a:solidFill>
                              <a:effectLst/>
                              <a:latin typeface="宋体" pitchFamily="36"/>
                              <a:ea typeface="宋体" pitchFamily="36"/>
                            </a:rPr>
                            <a:t>⊥</a:t>
                          </a:r>
                          <a:r>
                            <a:rPr lang="en-US" altLang="zh-CN" sz="3600" b="1" i="1" u="none">
                              <a:solidFill>
                                <a:srgbClr val="000000"/>
                              </a:solidFill>
                              <a:effectLst/>
                              <a:latin typeface="Times New Roman" pitchFamily="36"/>
                              <a:ea typeface="宋体" pitchFamily="36"/>
                            </a:rPr>
                            <a:t>A</a:t>
                          </a:r>
                          <a:r>
                            <a:rPr lang="en-US" altLang="zh-CN" sz="3600" b="1" i="1" u="none" spc="375">
                              <a:solidFill>
                                <a:srgbClr val="000000"/>
                              </a:solidFill>
                              <a:effectLst/>
                              <a:latin typeface="Times New Roman" pitchFamily="36"/>
                              <a:ea typeface="宋体" pitchFamily="36"/>
                            </a:rPr>
                            <a:t>C</a:t>
                          </a:r>
                        </a:p>
                      </a:txBody>
                      <a:tcPr marL="0" marR="0" marT="0" marB="0" anchor="ctr">
                        <a:lnL w="9522" cmpd="sng">
                          <a:noFill/>
                        </a:lnL>
                        <a:lnR w="9522" cmpd="sng">
                          <a:noFill/>
                        </a:lnR>
                        <a:lnT w="9522" cmpd="sng">
                          <a:noFill/>
                        </a:lnT>
                        <a:lnB w="9522" cmpd="sng">
                          <a:noFill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103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marL="647619" indent="-647619" algn="l" eaLnBrk="1" latinLnBrk="0" hangingPunct="0">
                            <a:lnSpc>
                              <a:spcPct val="100000"/>
                            </a:lnSpc>
                          </a:pPr>
                          <a:r>
                            <a:rPr lang="en-US" altLang="zh-CN" sz="3600" b="1" i="0" u="none">
                              <a:solidFill>
                                <a:srgbClr val="000000"/>
                              </a:solidFill>
                              <a:effectLst/>
                              <a:latin typeface="Times New Roman" pitchFamily="36"/>
                              <a:ea typeface="宋体" pitchFamily="36"/>
                            </a:rPr>
                            <a:t>B</a:t>
                          </a:r>
                          <a:r>
                            <a:rPr lang="en-US" altLang="zh-CN" sz="3600" b="1" i="0" u="none">
                              <a:solidFill>
                                <a:srgbClr val="000000"/>
                              </a:solidFill>
                              <a:effectLst/>
                              <a:latin typeface="宋体" pitchFamily="36"/>
                              <a:ea typeface="宋体" pitchFamily="36"/>
                            </a:rPr>
                            <a:t>.</a:t>
                          </a:r>
                          <a:r>
                            <a:rPr lang="en-US" altLang="zh-CN" sz="1500" b="1" i="0" u="none">
                              <a:solidFill>
                                <a:srgbClr val="000000"/>
                              </a:solidFill>
                              <a:effectLst/>
                              <a:latin typeface="Times New Roman" pitchFamily="36"/>
                              <a:ea typeface="宋体" pitchFamily="36"/>
                            </a:rPr>
                            <a:t> </a:t>
                          </a:r>
                          <a:r>
                            <a:rPr lang="en-US" altLang="zh-CN" sz="3600" b="1" i="1" u="none">
                              <a:solidFill>
                                <a:srgbClr val="000000"/>
                              </a:solidFill>
                              <a:effectLst/>
                              <a:latin typeface="Times New Roman" pitchFamily="36"/>
                              <a:ea typeface="宋体" pitchFamily="36"/>
                            </a:rPr>
                            <a:t>A</a:t>
                          </a:r>
                          <a:r>
                            <a:rPr lang="en-US" altLang="zh-CN" sz="3600" b="1" i="1" u="none" spc="375">
                              <a:solidFill>
                                <a:srgbClr val="000000"/>
                              </a:solidFill>
                              <a:effectLst/>
                              <a:latin typeface="Times New Roman" pitchFamily="36"/>
                              <a:ea typeface="宋体" pitchFamily="36"/>
                            </a:rPr>
                            <a:t>D</a:t>
                          </a:r>
                          <a:r>
                            <a:rPr lang="zh-CN" altLang="zh-CN" sz="3600" b="1" i="0" u="none">
                              <a:solidFill>
                                <a:srgbClr val="000000"/>
                              </a:solidFill>
                              <a:effectLst/>
                              <a:latin typeface="宋体" pitchFamily="36"/>
                              <a:ea typeface="宋体" pitchFamily="36"/>
                            </a:rPr>
                            <a:t>＝</a:t>
                          </a:r>
                          <a:r>
                            <a:rPr lang="en-US" altLang="zh-CN" sz="3600" b="1" i="0" u="none" spc="375">
                              <a:solidFill>
                                <a:srgbClr val="000000"/>
                              </a:solidFill>
                              <a:effectLst/>
                              <a:latin typeface="Times New Roman" pitchFamily="36"/>
                              <a:ea typeface="宋体" pitchFamily="36"/>
                            </a:rPr>
                            <a:t>4</a:t>
                          </a:r>
                          <a:r>
                            <a:rPr lang="en-US" altLang="zh-CN" sz="3600" b="1" i="1" u="none">
                              <a:solidFill>
                                <a:srgbClr val="000000"/>
                              </a:solidFill>
                              <a:effectLst/>
                              <a:latin typeface="Times New Roman" pitchFamily="36"/>
                              <a:ea typeface="宋体" pitchFamily="36"/>
                            </a:rPr>
                            <a:t>O</a:t>
                          </a:r>
                          <a:r>
                            <a:rPr lang="en-US" altLang="zh-CN" sz="3600" b="1" i="1" u="none" spc="375">
                              <a:solidFill>
                                <a:srgbClr val="000000"/>
                              </a:solidFill>
                              <a:effectLst/>
                              <a:latin typeface="Times New Roman" pitchFamily="36"/>
                              <a:ea typeface="宋体" pitchFamily="36"/>
                            </a:rPr>
                            <a:t>E</a:t>
                          </a:r>
                        </a:p>
                      </a:txBody>
                      <a:tcPr marL="0" marR="0" marT="0" marB="0" anchor="ctr">
                        <a:lnL w="9522" cmpd="sng">
                          <a:noFill/>
                        </a:lnL>
                        <a:lnR w="9522" cmpd="sng">
                          <a:noFill/>
                        </a:lnR>
                        <a:lnT w="9522" cmpd="sng">
                          <a:noFill/>
                        </a:lnT>
                        <a:lnB w="9522" cmpd="sng">
                          <a:noFill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104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marL="672380" indent="-672380" algn="l" eaLnBrk="1" latinLnBrk="0" hangingPunct="0">
                            <a:lnSpc>
                              <a:spcPct val="100000"/>
                            </a:lnSpc>
                          </a:pPr>
                          <a:r>
                            <a:rPr lang="en-US" altLang="zh-CN" sz="3600" b="1" i="0" u="none">
                              <a:solidFill>
                                <a:srgbClr val="000000"/>
                              </a:solidFill>
                              <a:effectLst/>
                              <a:latin typeface="Times New Roman" pitchFamily="36"/>
                              <a:ea typeface="宋体" pitchFamily="36"/>
                            </a:rPr>
                            <a:t>C</a:t>
                          </a:r>
                          <a:r>
                            <a:rPr lang="en-US" altLang="zh-CN" sz="3600" b="1" i="0" u="none">
                              <a:solidFill>
                                <a:srgbClr val="000000"/>
                              </a:solidFill>
                              <a:effectLst/>
                              <a:latin typeface="宋体" pitchFamily="36"/>
                              <a:ea typeface="宋体" pitchFamily="36"/>
                            </a:rPr>
                            <a:t>.</a:t>
                          </a:r>
                          <a:r>
                            <a:rPr lang="en-US" altLang="zh-CN" sz="3600" b="1" i="0" u="none">
                              <a:solidFill>
                                <a:srgbClr val="000000"/>
                              </a:solidFill>
                              <a:effectLst/>
                              <a:latin typeface="Times New Roman" pitchFamily="36"/>
                              <a:ea typeface="宋体" pitchFamily="36"/>
                            </a:rPr>
                            <a:t> </a:t>
                          </a:r>
                          <a:r>
                            <a:rPr lang="zh-CN" altLang="zh-CN" sz="3600" b="1" i="0" u="none">
                              <a:solidFill>
                                <a:srgbClr val="000000"/>
                              </a:solidFill>
                              <a:effectLst/>
                              <a:latin typeface="Times New Roman" pitchFamily="36"/>
                              <a:ea typeface="宋体" pitchFamily="36"/>
                            </a:rPr>
                            <a:t>四边</a:t>
                          </a:r>
                          <a:r>
                            <a:rPr lang="zh-CN" altLang="zh-CN" sz="3600" b="1" i="0" u="none" spc="375">
                              <a:solidFill>
                                <a:srgbClr val="000000"/>
                              </a:solidFill>
                              <a:effectLst/>
                              <a:latin typeface="Times New Roman" pitchFamily="36"/>
                              <a:ea typeface="宋体" pitchFamily="36"/>
                            </a:rPr>
                            <a:t>形</a:t>
                          </a:r>
                          <a:r>
                            <a:rPr lang="en-US" altLang="zh-CN" sz="3600" b="1" i="1" u="none">
                              <a:solidFill>
                                <a:srgbClr val="000000"/>
                              </a:solidFill>
                              <a:effectLst/>
                              <a:latin typeface="Times New Roman" pitchFamily="36"/>
                              <a:ea typeface="宋体" pitchFamily="36"/>
                            </a:rPr>
                            <a:t>AEC</a:t>
                          </a:r>
                          <a:r>
                            <a:rPr lang="en-US" altLang="zh-CN" sz="3600" b="1" i="1" u="none" spc="375">
                              <a:solidFill>
                                <a:srgbClr val="000000"/>
                              </a:solidFill>
                              <a:effectLst/>
                              <a:latin typeface="Times New Roman" pitchFamily="36"/>
                              <a:ea typeface="宋体" pitchFamily="36"/>
                            </a:rPr>
                            <a:t>F</a:t>
                          </a:r>
                          <a:r>
                            <a:rPr lang="zh-CN" altLang="zh-CN" sz="3600" b="1" i="0" u="none">
                              <a:solidFill>
                                <a:srgbClr val="000000"/>
                              </a:solidFill>
                              <a:effectLst/>
                              <a:latin typeface="Times New Roman" pitchFamily="36"/>
                              <a:ea typeface="宋体" pitchFamily="36"/>
                            </a:rPr>
                            <a:t>为菱形</a:t>
                          </a:r>
                        </a:p>
                      </a:txBody>
                      <a:tcPr marL="0" marR="0" marT="0" marB="0" anchor="ctr">
                        <a:lnL w="9522" cmpd="sng">
                          <a:noFill/>
                        </a:lnL>
                        <a:lnR w="9522" cmpd="sng">
                          <a:noFill/>
                        </a:lnR>
                        <a:lnT w="9522" cmpd="sng">
                          <a:noFill/>
                        </a:lnT>
                        <a:lnB w="9522" cmpd="sng">
                          <a:noFill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105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marL="672380" indent="-672380" algn="l" eaLnBrk="1" latinLnBrk="0" hangingPunct="0">
                            <a:lnSpc>
                              <a:spcPct val="100000"/>
                            </a:lnSpc>
                          </a:pPr>
                          <a:r>
                            <a:rPr lang="en-US" altLang="zh-CN" sz="3600" b="1" i="0" u="none">
                              <a:solidFill>
                                <a:srgbClr val="000000"/>
                              </a:solidFill>
                              <a:effectLst/>
                              <a:latin typeface="Times New Roman" pitchFamily="36"/>
                              <a:ea typeface="宋体" pitchFamily="36"/>
                            </a:rPr>
                            <a:t>D</a:t>
                          </a:r>
                          <a:r>
                            <a:rPr lang="en-US" altLang="zh-CN" sz="3600" b="1" i="0" u="none">
                              <a:solidFill>
                                <a:srgbClr val="000000"/>
                              </a:solidFill>
                              <a:effectLst/>
                              <a:latin typeface="宋体" pitchFamily="36"/>
                              <a:ea typeface="宋体" pitchFamily="36"/>
                            </a:rPr>
                            <a:t>.</a:t>
                          </a:r>
                          <a:r>
                            <a:rPr lang="en-US" altLang="zh-CN" sz="1500" b="1" i="0" u="none">
                              <a:solidFill>
                                <a:srgbClr val="000000"/>
                              </a:solidFill>
                              <a:effectLst/>
                              <a:latin typeface="Times New Roman" pitchFamily="36"/>
                              <a:ea typeface="宋体" pitchFamily="36"/>
                            </a:rPr>
                            <a:t> </a:t>
                          </a:r>
                          <a:r>
                            <a:rPr lang="en-US" altLang="zh-CN" sz="3600" b="1" i="1" u="none">
                              <a:solidFill>
                                <a:srgbClr val="000000"/>
                              </a:solidFill>
                              <a:effectLst/>
                              <a:latin typeface="Times New Roman" pitchFamily="36"/>
                              <a:ea typeface="宋体" pitchFamily="36"/>
                            </a:rPr>
                            <a:t>S</a:t>
                          </a:r>
                          <a:r>
                            <a:rPr lang="en-US" altLang="zh-CN" sz="3600" b="1" i="0" u="none" spc="375" baseline="-25000">
                              <a:solidFill>
                                <a:srgbClr val="000000"/>
                              </a:solidFill>
                              <a:effectLst/>
                              <a:latin typeface="Cambria Math" pitchFamily="36"/>
                              <a:ea typeface="Cambria Math" pitchFamily="36"/>
                            </a:rPr>
                            <a:t>△</a:t>
                          </a:r>
                          <a:r>
                            <a:rPr lang="en-US" altLang="zh-CN" sz="3600" b="1" i="1" u="none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itchFamily="36"/>
                              <a:ea typeface="宋体" pitchFamily="36"/>
                            </a:rPr>
                            <a:t>BO</a:t>
                          </a:r>
                          <a:r>
                            <a:rPr lang="en-US" altLang="zh-CN" sz="3600" b="1" i="1" u="none" spc="375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itchFamily="36"/>
                              <a:ea typeface="宋体" pitchFamily="36"/>
                            </a:rPr>
                            <a:t>E</a:t>
                          </a:r>
                          <a:r>
                            <a:rPr lang="zh-CN" altLang="zh-CN" sz="3600" b="1" i="0" u="none" spc="375">
                              <a:solidFill>
                                <a:srgbClr val="000000"/>
                              </a:solidFill>
                              <a:effectLst/>
                              <a:latin typeface="宋体" pitchFamily="36"/>
                              <a:ea typeface="宋体" pitchFamily="36"/>
                            </a:rPr>
                            <a:t>＝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altLang="zh-CN" sz="3600" b="1" i="1">
                                      <a:solidFill>
                                        <a:srgbClr val="01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mbria Math" panose="02040503050406030204" pitchFamily="72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3600" b="1" i="0">
                                      <a:solidFill>
                                        <a:srgbClr val="010000"/>
                                      </a:solidFill>
                                      <a:effectLst/>
                                      <a:latin typeface="Cambria Math" panose="02040503050406030204" pitchFamily="72" charset="0"/>
                                      <a:ea typeface="Cambria Math" panose="02040503050406030204" pitchFamily="72" charset="0"/>
                                    </a:rPr>
                                    <m:t>𝟏</m:t>
                                  </m:r>
                                </m:num>
                                <m:den>
                                  <m:r>
                                    <a:rPr lang="en-US" altLang="zh-CN" sz="3600" b="1" i="0">
                                      <a:solidFill>
                                        <a:srgbClr val="010000"/>
                                      </a:solidFill>
                                      <a:effectLst/>
                                      <a:latin typeface="Cambria Math" panose="02040503050406030204" pitchFamily="72" charset="0"/>
                                      <a:ea typeface="Cambria Math" panose="02040503050406030204" pitchFamily="72" charset="0"/>
                                    </a:rPr>
                                    <m:t>𝟑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altLang="zh-CN" sz="1500" b="1" i="1">
                              <a:solidFill>
                                <a:srgbClr val="010000"/>
                              </a:solidFill>
                              <a:effectLst/>
                              <a:latin typeface="Times New Roman" panose="02040503050406030204" pitchFamily="72" charset="0"/>
                              <a:ea typeface="Cambria Math" panose="02040503050406030204" pitchFamily="72" charset="0"/>
                            </a:rPr>
                            <a:t> </a:t>
                          </a:r>
                          <a:r>
                            <a:rPr lang="en-US" altLang="zh-CN" sz="3600" b="1" i="1" u="none">
                              <a:solidFill>
                                <a:srgbClr val="000000"/>
                              </a:solidFill>
                              <a:effectLst/>
                              <a:latin typeface="Times New Roman" pitchFamily="36"/>
                              <a:ea typeface="宋体" pitchFamily="36"/>
                            </a:rPr>
                            <a:t>S</a:t>
                          </a:r>
                          <a:r>
                            <a:rPr lang="en-US" altLang="zh-CN" sz="3600" b="1" i="0" u="none" spc="375" baseline="-25000">
                              <a:solidFill>
                                <a:srgbClr val="000000"/>
                              </a:solidFill>
                              <a:effectLst/>
                              <a:latin typeface="Cambria Math" pitchFamily="36"/>
                              <a:ea typeface="Cambria Math" pitchFamily="36"/>
                            </a:rPr>
                            <a:t>△</a:t>
                          </a:r>
                          <a:r>
                            <a:rPr lang="en-US" altLang="zh-CN" sz="3600" b="1" i="1" u="none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itchFamily="36"/>
                              <a:ea typeface="宋体" pitchFamily="36"/>
                            </a:rPr>
                            <a:t>AB</a:t>
                          </a:r>
                          <a:r>
                            <a:rPr lang="en-US" altLang="zh-CN" sz="3600" b="1" i="1" u="none" spc="375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itchFamily="36"/>
                              <a:ea typeface="宋体" pitchFamily="36"/>
                            </a:rPr>
                            <a:t>C</a:t>
                          </a:r>
                        </a:p>
                      </a:txBody>
                      <a:tcPr marL="0" marR="0" marT="0" marB="0" anchor="ctr">
                        <a:lnL w="9522" cmpd="sng">
                          <a:noFill/>
                        </a:lnL>
                        <a:lnR w="9522" cmpd="sng">
                          <a:noFill/>
                        </a:lnR>
                        <a:lnT w="9522" cmpd="sng">
                          <a:noFill/>
                        </a:lnT>
                        <a:lnB w="9522" cmpd="sng">
                          <a:noFill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106"/>
                      </a:ext>
                    </a:extLst>
                  </a:tr>
                </a:tbl>
              </a:graphicData>
            </a:graphic>
          </p:graphicFrame>
        </mc:Choice>
        <mc:Fallback xmlns="" xmlns:p14="http://schemas.microsoft.com/office/powerpoint/2010/main" xmlns:m="http://schemas.openxmlformats.org/officeDocument/2006/math" xmlns:a16="http://schemas.microsoft.com/office/drawing/2014/main">
          <p:graphicFrame>
            <p:nvGraphicFramePr>
              <p:cNvPr id="11538" name="yt_table_11538_skip" descr="{&quot;rangeId&quot;:30,&quot;type&quot;:&quot;Option&quot;,&quot;drawing&quot;:[&quot;yt_shape_11535&quot;]}" title="H_192">
                <a:extLst>
                  <a:ext uri="{FF2B5EF4-FFF2-40B4-BE49-F238E27FC236}">
                    <a16:creationId xmlns:a16="http://schemas.microsoft.com/office/drawing/2014/main" id="{85F9CD91-DE56-4981-AD6D-3D4292DC4A24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383880392"/>
                  </p:ext>
                </p:extLst>
              </p:nvPr>
            </p:nvGraphicFramePr>
            <p:xfrm>
              <a:off x="540085" y="3372613"/>
              <a:ext cx="5364163" cy="2438400"/>
            </p:xfrm>
            <a:graphic>
              <a:graphicData uri="http://schemas.openxmlformats.org/drawingml/2006/table">
                <a:tbl>
                  <a:tblPr/>
                  <a:tblGrid>
                    <a:gridCol w="5364163">
                      <a:extLst>
                        <a:ext uri="{9D8B030D-6E8A-4147-A177-3AD203B41FA5}">
                          <a16:colId xmlns:a16="http://schemas.microsoft.com/office/drawing/2014/main" val="10165"/>
                        </a:ext>
                      </a:extLst>
                    </a:gridCol>
                  </a:tblGrid>
                  <a:tr h="548640">
                    <a:tc>
                      <a:txBody>
                        <a:bodyPr/>
                        <a:lstStyle/>
                        <a:p>
                          <a:pPr marL="672380" indent="-672380" algn="l" eaLnBrk="1" latinLnBrk="0" hangingPunct="0">
                            <a:lnSpc>
                              <a:spcPct val="100000"/>
                            </a:lnSpc>
                          </a:pPr>
                          <a:r>
                            <a:rPr lang="en-US" altLang="zh-CN" sz="3600" b="1" i="0" u="none">
                              <a:solidFill>
                                <a:srgbClr val="000000"/>
                              </a:solidFill>
                              <a:effectLst/>
                              <a:latin typeface="Times New Roman" pitchFamily="36"/>
                              <a:ea typeface="宋体" pitchFamily="36"/>
                            </a:rPr>
                            <a:t>A</a:t>
                          </a:r>
                          <a:r>
                            <a:rPr lang="en-US" altLang="zh-CN" sz="3600" b="1" i="0" u="none">
                              <a:solidFill>
                                <a:srgbClr val="000000"/>
                              </a:solidFill>
                              <a:effectLst/>
                              <a:latin typeface="宋体" pitchFamily="36"/>
                              <a:ea typeface="宋体" pitchFamily="36"/>
                            </a:rPr>
                            <a:t>.</a:t>
                          </a:r>
                          <a:r>
                            <a:rPr lang="en-US" altLang="zh-CN" sz="1500" b="1" i="0" u="none">
                              <a:solidFill>
                                <a:srgbClr val="000000"/>
                              </a:solidFill>
                              <a:effectLst/>
                              <a:latin typeface="Times New Roman" pitchFamily="36"/>
                              <a:ea typeface="宋体" pitchFamily="36"/>
                            </a:rPr>
                            <a:t> </a:t>
                          </a:r>
                          <a:r>
                            <a:rPr lang="en-US" altLang="zh-CN" sz="3600" b="1" i="1" u="none">
                              <a:solidFill>
                                <a:srgbClr val="000000"/>
                              </a:solidFill>
                              <a:effectLst/>
                              <a:latin typeface="Times New Roman" pitchFamily="36"/>
                              <a:ea typeface="宋体" pitchFamily="36"/>
                            </a:rPr>
                            <a:t>A</a:t>
                          </a:r>
                          <a:r>
                            <a:rPr lang="en-US" altLang="zh-CN" sz="3600" b="1" i="1" u="none" spc="375">
                              <a:solidFill>
                                <a:srgbClr val="000000"/>
                              </a:solidFill>
                              <a:effectLst/>
                              <a:latin typeface="Times New Roman" pitchFamily="36"/>
                              <a:ea typeface="宋体" pitchFamily="36"/>
                            </a:rPr>
                            <a:t>B</a:t>
                          </a:r>
                          <a:r>
                            <a:rPr lang="en-US" altLang="zh-CN" sz="3600" b="1" i="0" u="none" spc="375">
                              <a:solidFill>
                                <a:srgbClr val="000000"/>
                              </a:solidFill>
                              <a:effectLst/>
                              <a:latin typeface="宋体" pitchFamily="36"/>
                              <a:ea typeface="宋体" pitchFamily="36"/>
                            </a:rPr>
                            <a:t>⊥</a:t>
                          </a:r>
                          <a:r>
                            <a:rPr lang="en-US" altLang="zh-CN" sz="3600" b="1" i="1" u="none">
                              <a:solidFill>
                                <a:srgbClr val="000000"/>
                              </a:solidFill>
                              <a:effectLst/>
                              <a:latin typeface="Times New Roman" pitchFamily="36"/>
                              <a:ea typeface="宋体" pitchFamily="36"/>
                            </a:rPr>
                            <a:t>A</a:t>
                          </a:r>
                          <a:r>
                            <a:rPr lang="en-US" altLang="zh-CN" sz="3600" b="1" i="1" u="none" spc="375">
                              <a:solidFill>
                                <a:srgbClr val="000000"/>
                              </a:solidFill>
                              <a:effectLst/>
                              <a:latin typeface="Times New Roman" pitchFamily="36"/>
                              <a:ea typeface="宋体" pitchFamily="36"/>
                            </a:rPr>
                            <a:t>C</a:t>
                          </a:r>
                        </a:p>
                      </a:txBody>
                      <a:tcPr marL="0" marR="0" marT="0" marB="0" anchor="ctr">
                        <a:lnL w="9522" cmpd="sng">
                          <a:noFill/>
                        </a:lnL>
                        <a:lnR w="9522" cmpd="sng">
                          <a:noFill/>
                        </a:lnR>
                        <a:lnT w="9522" cmpd="sng">
                          <a:noFill/>
                        </a:lnT>
                        <a:lnB w="9522" cmpd="sng">
                          <a:noFill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103"/>
                      </a:ext>
                    </a:extLst>
                  </a:tr>
                  <a:tr h="548640">
                    <a:tc>
                      <a:txBody>
                        <a:bodyPr/>
                        <a:lstStyle/>
                        <a:p>
                          <a:pPr marL="647619" indent="-647619" algn="l" eaLnBrk="1" latinLnBrk="0" hangingPunct="0">
                            <a:lnSpc>
                              <a:spcPct val="100000"/>
                            </a:lnSpc>
                          </a:pPr>
                          <a:r>
                            <a:rPr lang="en-US" altLang="zh-CN" sz="3600" b="1" i="0" u="none">
                              <a:solidFill>
                                <a:srgbClr val="000000"/>
                              </a:solidFill>
                              <a:effectLst/>
                              <a:latin typeface="Times New Roman" pitchFamily="36"/>
                              <a:ea typeface="宋体" pitchFamily="36"/>
                            </a:rPr>
                            <a:t>B</a:t>
                          </a:r>
                          <a:r>
                            <a:rPr lang="en-US" altLang="zh-CN" sz="3600" b="1" i="0" u="none">
                              <a:solidFill>
                                <a:srgbClr val="000000"/>
                              </a:solidFill>
                              <a:effectLst/>
                              <a:latin typeface="宋体" pitchFamily="36"/>
                              <a:ea typeface="宋体" pitchFamily="36"/>
                            </a:rPr>
                            <a:t>.</a:t>
                          </a:r>
                          <a:r>
                            <a:rPr lang="en-US" altLang="zh-CN" sz="1500" b="1" i="0" u="none">
                              <a:solidFill>
                                <a:srgbClr val="000000"/>
                              </a:solidFill>
                              <a:effectLst/>
                              <a:latin typeface="Times New Roman" pitchFamily="36"/>
                              <a:ea typeface="宋体" pitchFamily="36"/>
                            </a:rPr>
                            <a:t> </a:t>
                          </a:r>
                          <a:r>
                            <a:rPr lang="en-US" altLang="zh-CN" sz="3600" b="1" i="1" u="none">
                              <a:solidFill>
                                <a:srgbClr val="000000"/>
                              </a:solidFill>
                              <a:effectLst/>
                              <a:latin typeface="Times New Roman" pitchFamily="36"/>
                              <a:ea typeface="宋体" pitchFamily="36"/>
                            </a:rPr>
                            <a:t>A</a:t>
                          </a:r>
                          <a:r>
                            <a:rPr lang="en-US" altLang="zh-CN" sz="3600" b="1" i="1" u="none" spc="375">
                              <a:solidFill>
                                <a:srgbClr val="000000"/>
                              </a:solidFill>
                              <a:effectLst/>
                              <a:latin typeface="Times New Roman" pitchFamily="36"/>
                              <a:ea typeface="宋体" pitchFamily="36"/>
                            </a:rPr>
                            <a:t>D</a:t>
                          </a:r>
                          <a:r>
                            <a:rPr lang="zh-CN" altLang="zh-CN" sz="3600" b="1" i="0" u="none">
                              <a:solidFill>
                                <a:srgbClr val="000000"/>
                              </a:solidFill>
                              <a:effectLst/>
                              <a:latin typeface="宋体" pitchFamily="36"/>
                              <a:ea typeface="宋体" pitchFamily="36"/>
                            </a:rPr>
                            <a:t>＝</a:t>
                          </a:r>
                          <a:r>
                            <a:rPr lang="en-US" altLang="zh-CN" sz="3600" b="1" i="0" u="none" spc="375">
                              <a:solidFill>
                                <a:srgbClr val="000000"/>
                              </a:solidFill>
                              <a:effectLst/>
                              <a:latin typeface="Times New Roman" pitchFamily="36"/>
                              <a:ea typeface="宋体" pitchFamily="36"/>
                            </a:rPr>
                            <a:t>4</a:t>
                          </a:r>
                          <a:r>
                            <a:rPr lang="en-US" altLang="zh-CN" sz="3600" b="1" i="1" u="none">
                              <a:solidFill>
                                <a:srgbClr val="000000"/>
                              </a:solidFill>
                              <a:effectLst/>
                              <a:latin typeface="Times New Roman" pitchFamily="36"/>
                              <a:ea typeface="宋体" pitchFamily="36"/>
                            </a:rPr>
                            <a:t>O</a:t>
                          </a:r>
                          <a:r>
                            <a:rPr lang="en-US" altLang="zh-CN" sz="3600" b="1" i="1" u="none" spc="375">
                              <a:solidFill>
                                <a:srgbClr val="000000"/>
                              </a:solidFill>
                              <a:effectLst/>
                              <a:latin typeface="Times New Roman" pitchFamily="36"/>
                              <a:ea typeface="宋体" pitchFamily="36"/>
                            </a:rPr>
                            <a:t>E</a:t>
                          </a:r>
                        </a:p>
                      </a:txBody>
                      <a:tcPr marL="0" marR="0" marT="0" marB="0" anchor="ctr">
                        <a:lnL w="9522" cmpd="sng">
                          <a:noFill/>
                        </a:lnL>
                        <a:lnR w="9522" cmpd="sng">
                          <a:noFill/>
                        </a:lnR>
                        <a:lnT w="9522" cmpd="sng">
                          <a:noFill/>
                        </a:lnT>
                        <a:lnB w="9522" cmpd="sng">
                          <a:noFill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104"/>
                      </a:ext>
                    </a:extLst>
                  </a:tr>
                  <a:tr h="548640">
                    <a:tc>
                      <a:txBody>
                        <a:bodyPr/>
                        <a:lstStyle/>
                        <a:p>
                          <a:pPr marL="672380" indent="-672380" algn="l" eaLnBrk="1" latinLnBrk="0" hangingPunct="0">
                            <a:lnSpc>
                              <a:spcPct val="100000"/>
                            </a:lnSpc>
                          </a:pPr>
                          <a:r>
                            <a:rPr lang="en-US" altLang="zh-CN" sz="3600" b="1" i="0" u="none">
                              <a:solidFill>
                                <a:srgbClr val="000000"/>
                              </a:solidFill>
                              <a:effectLst/>
                              <a:latin typeface="Times New Roman" pitchFamily="36"/>
                              <a:ea typeface="宋体" pitchFamily="36"/>
                            </a:rPr>
                            <a:t>C</a:t>
                          </a:r>
                          <a:r>
                            <a:rPr lang="en-US" altLang="zh-CN" sz="3600" b="1" i="0" u="none">
                              <a:solidFill>
                                <a:srgbClr val="000000"/>
                              </a:solidFill>
                              <a:effectLst/>
                              <a:latin typeface="宋体" pitchFamily="36"/>
                              <a:ea typeface="宋体" pitchFamily="36"/>
                            </a:rPr>
                            <a:t>.</a:t>
                          </a:r>
                          <a:r>
                            <a:rPr lang="en-US" altLang="zh-CN" sz="3600" b="1" i="0" u="none">
                              <a:solidFill>
                                <a:srgbClr val="000000"/>
                              </a:solidFill>
                              <a:effectLst/>
                              <a:latin typeface="Times New Roman" pitchFamily="36"/>
                              <a:ea typeface="宋体" pitchFamily="36"/>
                            </a:rPr>
                            <a:t> </a:t>
                          </a:r>
                          <a:r>
                            <a:rPr lang="zh-CN" altLang="zh-CN" sz="3600" b="1" i="0" u="none">
                              <a:solidFill>
                                <a:srgbClr val="000000"/>
                              </a:solidFill>
                              <a:effectLst/>
                              <a:latin typeface="Times New Roman" pitchFamily="36"/>
                              <a:ea typeface="宋体" pitchFamily="36"/>
                            </a:rPr>
                            <a:t>四边</a:t>
                          </a:r>
                          <a:r>
                            <a:rPr lang="zh-CN" altLang="zh-CN" sz="3600" b="1" i="0" u="none" spc="375">
                              <a:solidFill>
                                <a:srgbClr val="000000"/>
                              </a:solidFill>
                              <a:effectLst/>
                              <a:latin typeface="Times New Roman" pitchFamily="36"/>
                              <a:ea typeface="宋体" pitchFamily="36"/>
                            </a:rPr>
                            <a:t>形</a:t>
                          </a:r>
                          <a:r>
                            <a:rPr lang="en-US" altLang="zh-CN" sz="3600" b="1" i="1" u="none">
                              <a:solidFill>
                                <a:srgbClr val="000000"/>
                              </a:solidFill>
                              <a:effectLst/>
                              <a:latin typeface="Times New Roman" pitchFamily="36"/>
                              <a:ea typeface="宋体" pitchFamily="36"/>
                            </a:rPr>
                            <a:t>AEC</a:t>
                          </a:r>
                          <a:r>
                            <a:rPr lang="en-US" altLang="zh-CN" sz="3600" b="1" i="1" u="none" spc="375">
                              <a:solidFill>
                                <a:srgbClr val="000000"/>
                              </a:solidFill>
                              <a:effectLst/>
                              <a:latin typeface="Times New Roman" pitchFamily="36"/>
                              <a:ea typeface="宋体" pitchFamily="36"/>
                            </a:rPr>
                            <a:t>F</a:t>
                          </a:r>
                          <a:r>
                            <a:rPr lang="zh-CN" altLang="zh-CN" sz="3600" b="1" i="0" u="none">
                              <a:solidFill>
                                <a:srgbClr val="000000"/>
                              </a:solidFill>
                              <a:effectLst/>
                              <a:latin typeface="Times New Roman" pitchFamily="36"/>
                              <a:ea typeface="宋体" pitchFamily="36"/>
                            </a:rPr>
                            <a:t>为菱形</a:t>
                          </a:r>
                        </a:p>
                      </a:txBody>
                      <a:tcPr marL="0" marR="0" marT="0" marB="0" anchor="ctr">
                        <a:lnL w="9522" cmpd="sng">
                          <a:noFill/>
                        </a:lnL>
                        <a:lnR w="9522" cmpd="sng">
                          <a:noFill/>
                        </a:lnR>
                        <a:lnT w="9522" cmpd="sng">
                          <a:noFill/>
                        </a:lnT>
                        <a:lnB w="9522" cmpd="sng">
                          <a:noFill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105"/>
                      </a:ext>
                    </a:extLst>
                  </a:tr>
                  <a:tr h="792480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0" marR="0" marT="0" marB="0" anchor="ctr">
                        <a:lnL w="9522" cmpd="sng">
                          <a:noFill/>
                        </a:lnL>
                        <a:lnR w="9522" cmpd="sng">
                          <a:noFill/>
                        </a:lnR>
                        <a:lnT w="9522" cmpd="sng">
                          <a:noFill/>
                        </a:lnT>
                        <a:lnB w="9522" cmpd="sng">
                          <a:noFill/>
                        </a:lnB>
                        <a:blipFill>
                          <a:blip r:embed="rId3"/>
                          <a:stretch>
                            <a:fillRect t="-229231" b="-18462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106"/>
                      </a:ext>
                    </a:extLst>
                  </a:tr>
                </a:tbl>
              </a:graphicData>
            </a:graphic>
          </p:graphicFrame>
        </mc:Fallback>
      </mc:AlternateContent>
      <p:grpSp>
        <p:nvGrpSpPr>
          <p:cNvPr id="11535" name="yt_shape_11535_skip" title="H_206.5815">
            <a:extLst>
              <a:ext uri="{FF2B5EF4-FFF2-40B4-BE49-F238E27FC236}">
                <a16:creationId xmlns:a16="http://schemas.microsoft.com/office/drawing/2014/main" id="{249740F1-2B05-4C5A-B423-6F681AEFABC2}"/>
              </a:ext>
            </a:extLst>
          </p:cNvPr>
          <p:cNvGrpSpPr/>
          <p:nvPr/>
        </p:nvGrpSpPr>
        <p:grpSpPr>
          <a:xfrm>
            <a:off x="7492339" y="3372613"/>
            <a:ext cx="4158060" cy="2623585"/>
            <a:chOff x="0" y="0"/>
            <a:chExt cx="4158060" cy="2623585"/>
          </a:xfrm>
        </p:grpSpPr>
        <p:pic>
          <p:nvPicPr>
            <p:cNvPr id="2" name="yt_image_11535">
              <a:extLst>
                <a:ext uri="">
                  <a16:creationId xmlns="" xmlns:m="http://schemas.openxmlformats.org/officeDocument/2006/math" xmlns:mc="http://schemas.openxmlformats.org/markup-compatibility/2006" xmlns:a16="http://schemas.microsoft.com/office/drawing/2014/main" xmlns:a14="http://schemas.microsoft.com/office/drawing/2010/main" xmlns:p14="http://schemas.microsoft.com/office/powerpoint/2010/main" id="{5351258F-BC95-41E6-9372-C2FE361B029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0" y="0"/>
              <a:ext cx="4158060" cy="203358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1537" name="yt_shape_11537" descr="{&quot;rangeId&quot;:0,&quot;IgnoreLineSpacing&quot;:1}"/>
            <p:cNvSpPr txBox="1"/>
            <p:nvPr/>
          </p:nvSpPr>
          <p:spPr>
            <a:xfrm>
              <a:off x="1050557" y="2069587"/>
              <a:ext cx="2083904" cy="553998"/>
            </a:xfrm>
            <a:prstGeom prst="rect">
              <a:avLst/>
            </a:prstGeom>
          </p:spPr>
          <p:txBody>
            <a:bodyPr vert="horz" wrap="none" lIns="0" tIns="0" rIns="0" bIns="0" rtlCol="0">
              <a:noAutofit/>
            </a:bodyPr>
            <a:lstStyle/>
            <a:p>
              <a:pPr algn="l" eaLnBrk="1" latinLnBrk="0" hangingPunct="0">
                <a:lnSpc>
                  <a:spcPct val="100000"/>
                </a:lnSpc>
              </a:pP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（第</a:t>
              </a:r>
              <a:r>
                <a:rPr lang="en-US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7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题）</a:t>
              </a:r>
            </a:p>
          </p:txBody>
        </p:sp>
      </p:grpSp>
      <p:sp>
        <p:nvSpPr>
          <p:cNvPr id="3" name="文本框 2">
            <a:extLst>
              <a:ext uri="{FF2B5EF4-FFF2-40B4-BE49-F238E27FC236}">
                <a16:creationId xmlns:a16="http://schemas.microsoft.com/office/drawing/2014/main" id="{A13DC52E-BBE3-F9FA-E291-82E1555077A0}"/>
              </a:ext>
            </a:extLst>
          </p:cNvPr>
          <p:cNvSpPr txBox="1"/>
          <p:nvPr/>
        </p:nvSpPr>
        <p:spPr>
          <a:xfrm>
            <a:off x="4120408" y="2704948"/>
            <a:ext cx="510286" cy="642252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r>
              <a:rPr kumimoji="0" lang="en-US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36"/>
                <a:ea typeface="宋体" pitchFamily="36"/>
                <a:cs typeface="+mn-cs"/>
              </a:rPr>
              <a:t>D</a:t>
            </a:r>
            <a:endParaRPr lang="zh-CN" altLang="en-US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1539" name="yt_shape_11539"/>
              <p:cNvSpPr txBox="1"/>
              <p:nvPr/>
            </p:nvSpPr>
            <p:spPr>
              <a:xfrm>
                <a:off x="540119" y="557364"/>
                <a:ext cx="11492915" cy="2268250"/>
              </a:xfrm>
              <a:prstGeom prst="rect">
                <a:avLst/>
              </a:prstGeom>
            </p:spPr>
            <p:txBody>
              <a:bodyPr vert="horz" wrap="square" lIns="0" tIns="0" rIns="0" bIns="0" rtlCol="0">
                <a:noAutofit/>
              </a:bodyPr>
              <a:lstStyle/>
              <a:p>
                <a:pPr eaLnBrk="1" latinLnBrk="0" hangingPunct="0">
                  <a:lnSpc>
                    <a:spcPct val="100000"/>
                  </a:lnSpc>
                </a:pPr>
                <a:r>
                  <a:rPr lang="en-US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8</a:t>
                </a:r>
                <a:r>
                  <a:rPr lang="en-US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.</a:t>
                </a:r>
                <a:r>
                  <a:rPr lang="en-US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Times New Roman" pitchFamily="36"/>
                  </a:rPr>
                  <a:t> 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如图</a:t>
                </a:r>
                <a:r>
                  <a:rPr lang="zh-CN" altLang="zh-CN" sz="3600" b="1" i="0" u="none" spc="375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  <a:r>
                  <a:rPr lang="en-US" altLang="zh-CN" sz="3600" b="1" i="1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C</a:t>
                </a:r>
                <a:r>
                  <a:rPr lang="en-US" altLang="zh-CN" sz="3600" b="1" i="1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D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是</a:t>
                </a:r>
                <a:r>
                  <a:rPr lang="en-US" altLang="zh-CN" sz="3600" b="1" i="0" u="none" spc="375">
                    <a:solidFill>
                      <a:srgbClr val="000000"/>
                    </a:solidFill>
                    <a:effectLst/>
                    <a:latin typeface="Cambria Math" pitchFamily="36"/>
                    <a:ea typeface="Cambria Math" pitchFamily="36"/>
                  </a:rPr>
                  <a:t>△</a:t>
                </a:r>
                <a:r>
                  <a:rPr lang="en-US" altLang="zh-CN" sz="3600" b="1" i="1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AB</a:t>
                </a:r>
                <a:r>
                  <a:rPr lang="en-US" altLang="zh-CN" sz="3600" b="1" i="1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C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的角平分线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过</a:t>
                </a:r>
                <a:r>
                  <a:rPr lang="zh-CN" altLang="zh-CN" sz="3600" b="1" i="0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点</a:t>
                </a:r>
                <a:r>
                  <a:rPr lang="en-US" altLang="zh-CN" sz="3600" b="1" i="1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D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分别</a:t>
                </a:r>
                <a:r>
                  <a:rPr lang="zh-CN" altLang="zh-CN" sz="3600" b="1" i="0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  <a:sym typeface="_⨹_1_92232,isEnd"/>
                  </a:rPr>
                  <a:t>作</a:t>
                </a:r>
                <a:r>
                  <a:rPr lang="zh-CN" altLang="zh-CN" sz="3600" b="1" i="0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/>
                </a:r>
                <a:br>
                  <a:rPr lang="zh-CN" altLang="zh-CN" sz="3600" b="1" i="0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</a:br>
                <a:r>
                  <a:rPr lang="en-US" altLang="zh-CN" sz="3600" b="1" i="1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A</a:t>
                </a:r>
                <a:r>
                  <a:rPr lang="en-US" altLang="zh-CN" sz="3600" b="1" i="1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C</a:t>
                </a:r>
                <a:r>
                  <a:rPr lang="zh-CN" altLang="zh-CN" sz="3600" b="1" i="0" u="none" spc="375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、</a:t>
                </a:r>
                <a:r>
                  <a:rPr lang="en-US" altLang="zh-CN" sz="3600" b="1" i="1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B</a:t>
                </a:r>
                <a:r>
                  <a:rPr lang="en-US" altLang="zh-CN" sz="3600" b="1" i="1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C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的平行线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  <a:r>
                  <a:rPr lang="zh-CN" altLang="zh-CN" sz="3600" b="1" i="0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交</a:t>
                </a:r>
                <a:r>
                  <a:rPr lang="en-US" altLang="zh-CN" sz="3600" b="1" i="1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B</a:t>
                </a:r>
                <a:r>
                  <a:rPr lang="en-US" altLang="zh-CN" sz="3600" b="1" i="1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C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于</a:t>
                </a:r>
                <a:r>
                  <a:rPr lang="zh-CN" altLang="zh-CN" sz="3600" b="1" i="0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点</a:t>
                </a:r>
                <a:r>
                  <a:rPr lang="en-US" altLang="zh-CN" sz="3600" b="1" i="1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E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  <a:r>
                  <a:rPr lang="zh-CN" altLang="zh-CN" sz="3600" b="1" i="0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交</a:t>
                </a:r>
                <a:r>
                  <a:rPr lang="en-US" altLang="zh-CN" sz="3600" b="1" i="1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A</a:t>
                </a:r>
                <a:r>
                  <a:rPr lang="en-US" altLang="zh-CN" sz="3600" b="1" i="1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C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于</a:t>
                </a:r>
                <a:r>
                  <a:rPr lang="zh-CN" altLang="zh-CN" sz="3600" b="1" i="0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点</a:t>
                </a:r>
                <a:r>
                  <a:rPr lang="en-US" altLang="zh-CN" sz="3600" b="1" i="1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F</a:t>
                </a:r>
                <a:r>
                  <a:rPr lang="en-US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.</a:t>
                </a:r>
                <a:r>
                  <a:rPr lang="en-US" altLang="zh-CN" sz="3600" b="1" i="1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 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  <a:sym typeface="_⨹_1_dd948,isEnd"/>
                  </a:rPr>
                  <a:t>若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/>
                </a:r>
                <a:b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</a:br>
                <a:r>
                  <a:rPr lang="en-US" altLang="zh-CN" sz="3600" b="1" i="0" u="none" spc="375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∠</a:t>
                </a:r>
                <a:r>
                  <a:rPr lang="en-US" altLang="zh-CN" sz="3600" b="1" i="1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AC</a:t>
                </a:r>
                <a:r>
                  <a:rPr lang="en-US" altLang="zh-CN" sz="3600" b="1" i="1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B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:r>
                  <a:rPr lang="en-US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60</a:t>
                </a:r>
                <a:r>
                  <a:rPr lang="en-US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°</a:t>
                </a:r>
                <a:r>
                  <a:rPr lang="zh-CN" altLang="zh-CN" sz="3600" b="1" i="0" u="none" spc="375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  <a:r>
                  <a:rPr lang="en-US" altLang="zh-CN" sz="3600" b="1" i="1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C</a:t>
                </a:r>
                <a:r>
                  <a:rPr lang="en-US" altLang="zh-CN" sz="3600" b="1" i="1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D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:r>
                  <a:rPr lang="en-US" altLang="zh-CN" sz="3600" b="1" i="0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4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zh-CN" sz="3600" b="1" i="1">
                            <a:solidFill>
                              <a:srgbClr val="01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72" charset="0"/>
                          </a:rPr>
                        </m:ctrlPr>
                      </m:radPr>
                      <m:deg/>
                      <m:e>
                        <m:r>
                          <a:rPr lang="en-US" altLang="zh-CN" sz="3600" b="1" i="0">
                            <a:solidFill>
                              <a:srgbClr val="01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𝟑</m:t>
                        </m:r>
                      </m:e>
                    </m:rad>
                  </m:oMath>
                </a14:m>
                <a:r>
                  <a:rPr lang="en-US" altLang="zh-CN" sz="1500" b="1" i="1">
                    <a:solidFill>
                      <a:srgbClr val="010000"/>
                    </a:solidFill>
                    <a:effectLst/>
                    <a:latin typeface="Times New Roman" panose="02040503050406030204" pitchFamily="72" charset="0"/>
                    <a:ea typeface="Cambria Math" panose="02040503050406030204" pitchFamily="72" charset="0"/>
                  </a:rPr>
                  <a:t> 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则四边</a:t>
                </a:r>
                <a:r>
                  <a:rPr lang="zh-CN" altLang="zh-CN" sz="3600" b="1" i="0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形</a:t>
                </a:r>
                <a:r>
                  <a:rPr lang="en-US" altLang="zh-CN" sz="3600" b="1" i="1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CED</a:t>
                </a:r>
                <a:r>
                  <a:rPr lang="en-US" altLang="zh-CN" sz="3600" b="1" i="1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F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  <a:sym typeface="_⨹_3_dc96c,isEnd"/>
                  </a:rPr>
                  <a:t>的周长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/>
                </a:r>
                <a:b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</a:b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是</a:t>
                </a:r>
                <a:r>
                  <a:rPr sz="3600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/>
                  </a:rPr>
                  <a:t> </a:t>
                </a:r>
                <a:r>
                  <a:rPr sz="2000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/>
                  </a:rPr>
                  <a:t>                   </a:t>
                </a:r>
                <a:r>
                  <a:rPr sz="1700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/>
                  </a:rPr>
                  <a:t> </a:t>
                </a:r>
                <a:r>
                  <a:rPr sz="100" spc="-100">
                    <a:latin typeface="Times New Roman"/>
                  </a:rPr>
                  <a:t>⁠</a:t>
                </a:r>
                <a:r>
                  <a:rPr lang="en-US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  <a:sym typeface=",isEnd"/>
                  </a:rPr>
                  <a:t>.</a:t>
                </a:r>
              </a:p>
            </p:txBody>
          </p:sp>
        </mc:Choice>
        <mc:Fallback xmlns="" xmlns:a16="http://schemas.microsoft.com/office/drawing/2014/main">
          <p:sp>
            <p:nvSpPr>
              <p:cNvPr id="11539" name="yt_shape_1153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0119" y="557364"/>
                <a:ext cx="11492915" cy="2268250"/>
              </a:xfrm>
              <a:prstGeom prst="rect">
                <a:avLst/>
              </a:prstGeom>
              <a:blipFill>
                <a:blip r:embed="rId2"/>
                <a:stretch>
                  <a:fillRect l="-2440" t="-7239" b="-1126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1541" name="yt_shape_11541" title="H_229.3315">
            <a:extLst>
              <a:ext uri="{FF2B5EF4-FFF2-40B4-BE49-F238E27FC236}">
                <a16:creationId xmlns:a16="http://schemas.microsoft.com/office/drawing/2014/main" id="{249740F1-2B05-4C5A-B423-6F681AEFABC2}"/>
              </a:ext>
            </a:extLst>
          </p:cNvPr>
          <p:cNvGrpSpPr/>
          <p:nvPr/>
        </p:nvGrpSpPr>
        <p:grpSpPr>
          <a:xfrm>
            <a:off x="4363819" y="2519118"/>
            <a:ext cx="3464361" cy="2912510"/>
            <a:chOff x="0" y="0"/>
            <a:chExt cx="3464361" cy="2912510"/>
          </a:xfrm>
        </p:grpSpPr>
        <p:pic>
          <p:nvPicPr>
            <p:cNvPr id="2" name="yt_image_11541">
              <a:extLst>
                <a:ext uri="">
                  <a16:creationId xmlns="" xmlns:a16="http://schemas.microsoft.com/office/drawing/2014/main" xmlns:a14="http://schemas.microsoft.com/office/drawing/2010/main" xmlns:mc="http://schemas.openxmlformats.org/markup-compatibility/2006" id="{5351258F-BC95-41E6-9372-C2FE361B029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0" y="0"/>
              <a:ext cx="2799895" cy="232251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1543" name="yt_shape_11543" descr="{&quot;rangeId&quot;:0,&quot;IgnoreLineSpacing&quot;:1}"/>
            <p:cNvSpPr txBox="1"/>
            <p:nvPr/>
          </p:nvSpPr>
          <p:spPr>
            <a:xfrm>
              <a:off x="119" y="2358512"/>
              <a:ext cx="3464242" cy="553998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algn="l" eaLnBrk="1" latinLnBrk="0" hangingPunct="0">
                <a:lnSpc>
                  <a:spcPct val="100000"/>
                </a:lnSpc>
              </a:pP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宋体" pitchFamily="36"/>
                  <a:ea typeface="宋体" pitchFamily="36"/>
                </a:rPr>
                <a:t>（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第</a:t>
              </a:r>
              <a:r>
                <a:rPr lang="en-US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宋体" pitchFamily="36"/>
                </a:rPr>
                <a:t>8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题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宋体" pitchFamily="36"/>
                  <a:ea typeface="宋体" pitchFamily="36"/>
                </a:rPr>
                <a:t>）</a:t>
              </a:r>
              <a:r>
                <a:rPr lang="zh-CN" altLang="zh-CN" sz="3600" b="1" i="1" u="none">
                  <a:solidFill>
                    <a:srgbClr val="000000"/>
                  </a:solidFill>
                  <a:effectLst/>
                  <a:latin typeface="Times New Roman" pitchFamily="36"/>
                  <a:ea typeface="宋体" pitchFamily="36"/>
                </a:rPr>
                <a:t>　　　</a:t>
              </a:r>
            </a:p>
          </p:txBody>
        </p:sp>
      </p:grpSp>
      <p:sp>
        <p:nvSpPr>
          <p:cNvPr id="3" name="文本框 2">
            <a:extLst>
              <a:ext uri="{FF2B5EF4-FFF2-40B4-BE49-F238E27FC236}">
                <a16:creationId xmlns:a16="http://schemas.microsoft.com/office/drawing/2014/main" id="{15251F17-D813-F4C8-770D-55E14EB24E7A}"/>
              </a:ext>
            </a:extLst>
          </p:cNvPr>
          <p:cNvSpPr txBox="1"/>
          <p:nvPr/>
        </p:nvSpPr>
        <p:spPr>
          <a:xfrm>
            <a:off x="1367683" y="2208231"/>
            <a:ext cx="1096074" cy="642252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r>
              <a:rPr kumimoji="0" lang="en-US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16</a:t>
            </a:r>
            <a:r>
              <a:rPr kumimoji="0" lang="zh-CN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　</a:t>
            </a:r>
            <a:endParaRPr lang="zh-CN" altLang="en-US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1545" name="yt_shape_11545"/>
              <p:cNvSpPr txBox="1"/>
              <p:nvPr/>
            </p:nvSpPr>
            <p:spPr>
              <a:xfrm>
                <a:off x="540119" y="540000"/>
                <a:ext cx="11492915" cy="2459584"/>
              </a:xfrm>
              <a:prstGeom prst="rect">
                <a:avLst/>
              </a:prstGeom>
            </p:spPr>
            <p:txBody>
              <a:bodyPr vert="horz" wrap="square" lIns="0" tIns="0" rIns="0" bIns="0" rtlCol="0">
                <a:noAutofit/>
              </a:bodyPr>
              <a:lstStyle/>
              <a:p>
                <a:pPr eaLnBrk="1" latinLnBrk="0" hangingPunct="0">
                  <a:lnSpc>
                    <a:spcPct val="100000"/>
                  </a:lnSpc>
                </a:pPr>
                <a:r>
                  <a:rPr lang="en-US" altLang="zh-CN" sz="3600" b="1" i="0" u="none" spc="150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9</a:t>
                </a:r>
                <a:r>
                  <a:rPr lang="en-US" altLang="zh-CN" sz="3600" b="1" i="0" u="none" spc="150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.</a:t>
                </a:r>
                <a:r>
                  <a:rPr lang="en-US" altLang="zh-CN" sz="3600" b="1" i="0" u="none" spc="150">
                    <a:solidFill>
                      <a:srgbClr val="000000"/>
                    </a:solidFill>
                    <a:effectLst/>
                    <a:latin typeface="Times New Roman" pitchFamily="36"/>
                    <a:ea typeface="Times New Roman" pitchFamily="36"/>
                  </a:rPr>
                  <a:t> </a:t>
                </a:r>
                <a:r>
                  <a:rPr lang="zh-CN" altLang="zh-CN" sz="3600" b="1" i="0" u="none" spc="150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如图</a:t>
                </a:r>
                <a:r>
                  <a:rPr lang="zh-CN" altLang="zh-CN" sz="3600" b="1" i="0" u="none" spc="150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  <a:r>
                  <a:rPr lang="zh-CN" altLang="zh-CN" sz="3600" b="1" i="0" u="none" spc="150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在</a:t>
                </a:r>
                <a:r>
                  <a:rPr lang="en-US" altLang="zh-CN" sz="3600" b="1" i="0" u="none" spc="150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Rt</a:t>
                </a:r>
                <a:r>
                  <a:rPr lang="en-US" altLang="zh-CN" sz="3600" b="1" i="0" u="none" spc="150">
                    <a:solidFill>
                      <a:srgbClr val="000000"/>
                    </a:solidFill>
                    <a:effectLst/>
                    <a:latin typeface="Cambria Math" pitchFamily="36"/>
                    <a:ea typeface="Cambria Math" pitchFamily="36"/>
                  </a:rPr>
                  <a:t>△</a:t>
                </a:r>
                <a:r>
                  <a:rPr lang="en-US" altLang="zh-CN" sz="3600" b="1" i="1" u="none" spc="150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ABC</a:t>
                </a:r>
                <a:r>
                  <a:rPr lang="zh-CN" altLang="zh-CN" sz="3600" b="1" i="0" u="none" spc="150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中</a:t>
                </a:r>
                <a:r>
                  <a:rPr lang="zh-CN" altLang="zh-CN" sz="3600" b="1" i="0" u="none" spc="150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  <a:r>
                  <a:rPr lang="en-US" altLang="zh-CN" sz="3600" b="1" i="0" u="none" spc="150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∠</a:t>
                </a:r>
                <a:r>
                  <a:rPr lang="en-US" altLang="zh-CN" sz="3600" b="1" i="1" u="none" spc="150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ACB</a:t>
                </a:r>
                <a:r>
                  <a:rPr lang="zh-CN" altLang="zh-CN" sz="3600" b="1" i="0" u="none" spc="150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:r>
                  <a:rPr lang="en-US" altLang="zh-CN" sz="3600" b="1" i="0" u="none" spc="150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90</a:t>
                </a:r>
                <a:r>
                  <a:rPr lang="en-US" altLang="zh-CN" sz="3600" b="1" i="0" u="none" spc="150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°</a:t>
                </a:r>
                <a:r>
                  <a:rPr lang="zh-CN" altLang="zh-CN" sz="3600" b="1" i="0" u="none" spc="150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  <a:r>
                  <a:rPr lang="en-US" altLang="zh-CN" sz="3600" b="1" i="1" u="none" spc="150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AC</a:t>
                </a:r>
                <a:r>
                  <a:rPr lang="zh-CN" altLang="zh-CN" sz="3600" b="1" i="0" u="none" spc="150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:r>
                  <a:rPr lang="en-US" altLang="zh-CN" sz="3600" b="1" i="0" u="none" spc="150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4</a:t>
                </a:r>
                <a:r>
                  <a:rPr lang="zh-CN" altLang="zh-CN" sz="3600" b="1" i="0" u="none" spc="150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  <a:sym typeface="_⨹_1_b1c7d,isEnd"/>
                  </a:rPr>
                  <a:t>，</a:t>
                </a:r>
                <a:r>
                  <a:rPr lang="zh-CN" altLang="zh-CN" sz="3600" b="1" i="0" u="none" spc="150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/>
                </a:r>
                <a:br>
                  <a:rPr lang="zh-CN" altLang="zh-CN" sz="3600" b="1" i="0" u="none" spc="150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</a:br>
                <a:r>
                  <a:rPr lang="en-US" altLang="zh-CN" sz="3600" b="1" i="1" u="none" spc="150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BC</a:t>
                </a:r>
                <a:r>
                  <a:rPr lang="zh-CN" altLang="zh-CN" sz="3600" b="1" i="0" u="none" spc="150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:r>
                  <a:rPr lang="en-US" altLang="zh-CN" sz="3600" b="1" i="0" u="none" spc="150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3</a:t>
                </a:r>
                <a:r>
                  <a:rPr lang="zh-CN" altLang="zh-CN" sz="3600" b="1" i="0" u="none" spc="150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  <a:r>
                  <a:rPr lang="en-US" altLang="zh-CN" sz="3600" b="1" i="1" u="none" spc="150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D</a:t>
                </a:r>
                <a:r>
                  <a:rPr lang="zh-CN" altLang="zh-CN" sz="3600" b="1" i="0" u="none" spc="150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为斜边</a:t>
                </a:r>
                <a:r>
                  <a:rPr lang="en-US" altLang="zh-CN" sz="3600" b="1" i="1" u="none" spc="150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AB</a:t>
                </a:r>
                <a:r>
                  <a:rPr lang="zh-CN" altLang="zh-CN" sz="3600" b="1" i="0" u="none" spc="150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上一点</a:t>
                </a:r>
                <a:r>
                  <a:rPr lang="zh-CN" altLang="zh-CN" sz="3600" b="1" i="0" u="none" spc="150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  <a:r>
                  <a:rPr lang="zh-CN" altLang="zh-CN" sz="3600" b="1" i="0" u="none" spc="150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以</a:t>
                </a:r>
                <a:r>
                  <a:rPr lang="en-US" altLang="zh-CN" sz="3600" b="1" i="1" u="none" spc="150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CD</a:t>
                </a:r>
                <a:r>
                  <a:rPr lang="zh-CN" altLang="zh-CN" sz="3600" b="1" i="0" u="none" spc="150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、</a:t>
                </a:r>
                <a:r>
                  <a:rPr lang="en-US" altLang="zh-CN" sz="3600" b="1" i="1" u="none" spc="150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CB</a:t>
                </a:r>
                <a:r>
                  <a:rPr lang="zh-CN" altLang="zh-CN" sz="3600" b="1" i="0" u="none" spc="150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  <a:sym typeface="_⨹_5_e8242,isEnd"/>
                  </a:rPr>
                  <a:t>为边作平行</a:t>
                </a:r>
                <a:r>
                  <a:rPr lang="zh-CN" altLang="zh-CN" sz="3600" b="1" i="0" u="none" spc="150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/>
                </a:r>
                <a:br>
                  <a:rPr lang="zh-CN" altLang="zh-CN" sz="3600" b="1" i="0" u="none" spc="150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</a:br>
                <a:r>
                  <a:rPr lang="zh-CN" altLang="zh-CN" sz="3600" b="1" i="0" u="none" spc="150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四边形</a:t>
                </a:r>
                <a:r>
                  <a:rPr lang="en-US" altLang="zh-CN" sz="3600" b="1" i="1" u="none" spc="150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CDEB</a:t>
                </a:r>
                <a:r>
                  <a:rPr lang="en-US" altLang="zh-CN" sz="3600" b="1" i="0" u="none" spc="150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.</a:t>
                </a:r>
                <a:r>
                  <a:rPr lang="en-US" altLang="zh-CN" sz="3600" b="1" i="1" u="none" spc="150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 </a:t>
                </a:r>
                <a:r>
                  <a:rPr lang="zh-CN" altLang="zh-CN" sz="3600" b="1" i="0" u="none" spc="150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当</a:t>
                </a:r>
                <a:r>
                  <a:rPr lang="en-US" altLang="zh-CN" sz="3600" b="1" i="1" u="none" spc="150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AD</a:t>
                </a:r>
                <a:r>
                  <a:rPr lang="zh-CN" altLang="zh-CN" sz="3600" b="1" i="0" u="none" spc="150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:r>
                  <a:rPr sz="5200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/>
                  </a:rPr>
                  <a:t> </a:t>
                </a:r>
                <a:r>
                  <a:rPr sz="2000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/>
                  </a:rPr>
                  <a:t>                 </a:t>
                </a:r>
                <a:r>
                  <a:rPr sz="400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/>
                  </a:rPr>
                  <a:t> </a:t>
                </a:r>
                <a:r>
                  <a:rPr lang="zh-CN" altLang="zh-CN" sz="3600" b="1" i="0" u="none" spc="150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时</a:t>
                </a:r>
                <a:r>
                  <a:rPr lang="zh-CN" altLang="zh-CN" sz="3600" b="1" i="0" u="none" spc="150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  <a:r>
                  <a:rPr lang="zh-CN" altLang="zh-CN" sz="3600" b="1" i="0" u="none" spc="150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平行四边形</a:t>
                </a:r>
                <a:r>
                  <a:rPr lang="en-US" altLang="zh-CN" sz="3600" b="1" i="1" u="none" spc="150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  <a:sym typeface="_⨹_4_5bc28,isEnd"/>
                  </a:rPr>
                  <a:t>CDEB</a:t>
                </a:r>
                <a:r>
                  <a:rPr lang="en-US" altLang="zh-CN" sz="3600" b="1" i="1" u="none" spc="150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/>
                </a:r>
                <a:br>
                  <a:rPr lang="en-US" altLang="zh-CN" sz="3600" b="1" i="1" u="none" spc="150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</a:br>
                <a:r>
                  <a:rPr lang="zh-CN" altLang="zh-CN" sz="3600" b="1" i="0" u="none" spc="150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为菱形</a:t>
                </a:r>
                <a:r>
                  <a:rPr lang="en-US" altLang="zh-CN" sz="3600" b="1" i="0" u="none" spc="150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  <a:sym typeface=",isEnd"/>
                  </a:rPr>
                  <a:t>.</a:t>
                </a:r>
              </a:p>
            </p:txBody>
          </p:sp>
        </mc:Choice>
        <mc:Fallback xmlns="" xmlns:a16="http://schemas.microsoft.com/office/drawing/2014/main">
          <p:sp>
            <p:nvSpPr>
              <p:cNvPr id="11545" name="yt_shape_1154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0119" y="540000"/>
                <a:ext cx="11492915" cy="2459584"/>
              </a:xfrm>
              <a:prstGeom prst="rect">
                <a:avLst/>
              </a:prstGeom>
              <a:blipFill>
                <a:blip r:embed="rId2"/>
                <a:stretch>
                  <a:fillRect l="-2440" t="-6700" b="-1042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1547" name="yt_shape_11547" title="H_244.95654">
            <a:extLst>
              <a:ext uri="{FF2B5EF4-FFF2-40B4-BE49-F238E27FC236}">
                <a16:creationId xmlns:a16="http://schemas.microsoft.com/office/drawing/2014/main" id="{249740F1-2B05-4C5A-B423-6F681AEFABC2}"/>
              </a:ext>
            </a:extLst>
          </p:cNvPr>
          <p:cNvGrpSpPr/>
          <p:nvPr/>
        </p:nvGrpSpPr>
        <p:grpSpPr>
          <a:xfrm>
            <a:off x="4793826" y="2380563"/>
            <a:ext cx="2604347" cy="3110948"/>
            <a:chOff x="0" y="0"/>
            <a:chExt cx="2604347" cy="3110948"/>
          </a:xfrm>
        </p:grpSpPr>
        <p:pic>
          <p:nvPicPr>
            <p:cNvPr id="2" name="yt_image_11547">
              <a:extLst>
                <a:ext uri="">
                  <a16:creationId xmlns="" xmlns:a16="http://schemas.microsoft.com/office/drawing/2014/main" xmlns:a14="http://schemas.microsoft.com/office/drawing/2010/main" xmlns:mc="http://schemas.openxmlformats.org/markup-compatibility/2006" id="{5351258F-BC95-41E6-9372-C2FE361B029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0" y="0"/>
              <a:ext cx="2604347" cy="25209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1549" name="yt_shape_11549" descr="{&quot;rangeId&quot;:0,&quot;IgnoreLineSpacing&quot;:1}"/>
            <p:cNvSpPr txBox="1"/>
            <p:nvPr/>
          </p:nvSpPr>
          <p:spPr>
            <a:xfrm>
              <a:off x="273701" y="2556950"/>
              <a:ext cx="2083904" cy="553998"/>
            </a:xfrm>
            <a:prstGeom prst="rect">
              <a:avLst/>
            </a:prstGeom>
          </p:spPr>
          <p:txBody>
            <a:bodyPr vert="horz" wrap="none" lIns="0" tIns="0" rIns="0" bIns="0" rtlCol="0">
              <a:noAutofit/>
            </a:bodyPr>
            <a:lstStyle/>
            <a:p>
              <a:pPr algn="l" eaLnBrk="1" latinLnBrk="0" hangingPunct="0">
                <a:lnSpc>
                  <a:spcPct val="100000"/>
                </a:lnSpc>
              </a:pP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宋体" pitchFamily="36"/>
                  <a:ea typeface="宋体" pitchFamily="36"/>
                </a:rPr>
                <a:t>（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第</a:t>
              </a:r>
              <a:r>
                <a:rPr lang="en-US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宋体" pitchFamily="36"/>
                </a:rPr>
                <a:t>9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题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宋体" pitchFamily="36"/>
                  <a:ea typeface="宋体" pitchFamily="36"/>
                </a:rPr>
                <a:t>）</a:t>
              </a: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文本框 2">
                <a:extLst>
                  <a:ext uri="{FF2B5EF4-FFF2-40B4-BE49-F238E27FC236}">
                    <a16:creationId xmlns:a16="http://schemas.microsoft.com/office/drawing/2014/main" id="{C912D4FD-31EE-9255-07F0-153FBD76D15A}"/>
                  </a:ext>
                </a:extLst>
              </p:cNvPr>
              <p:cNvSpPr txBox="1"/>
              <p:nvPr/>
            </p:nvSpPr>
            <p:spPr>
              <a:xfrm>
                <a:off x="5715846" y="1476453"/>
                <a:ext cx="938530" cy="883489"/>
              </a:xfrm>
              <a:prstGeom prst="rect">
                <a:avLst/>
              </a:prstGeom>
              <a:noFill/>
            </p:spPr>
            <p:txBody>
              <a:bodyPr vert="horz" wrap="none" rtlCol="0" anchor="ctr">
                <a:no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kumimoji="0" lang="en-US" altLang="zh-CN" sz="3600" b="1" i="1" strike="noStrike" kern="1200" cap="none" spc="150" normalizeH="0" baseline="0" noProof="0" smtClean="0">
                            <a:ln>
                              <a:noFill/>
                            </a:ln>
                            <a:solidFill>
                              <a:srgbClr val="FF0000"/>
                            </a:solidFill>
                            <a:effectLst/>
                            <a:uLnTx/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72" charset="0"/>
                          </a:rPr>
                        </m:ctrlPr>
                      </m:fPr>
                      <m:num>
                        <m:r>
                          <a:rPr kumimoji="0" lang="en-US" altLang="zh-CN" sz="3600" b="1" i="0" strike="noStrike" kern="1200" cap="none" spc="150" normalizeH="0" baseline="0" noProof="0">
                            <a:ln>
                              <a:noFill/>
                            </a:ln>
                            <a:solidFill>
                              <a:srgbClr val="FF0000"/>
                            </a:solidFill>
                            <a:effectLst/>
                            <a:uLnTx/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𝟕</m:t>
                        </m:r>
                      </m:num>
                      <m:den>
                        <m:r>
                          <a:rPr kumimoji="0" lang="en-US" altLang="zh-CN" sz="3600" b="1" i="0" strike="noStrike" kern="1200" cap="none" spc="150" normalizeH="0" baseline="0" noProof="0">
                            <a:ln>
                              <a:noFill/>
                            </a:ln>
                            <a:solidFill>
                              <a:srgbClr val="FF0000"/>
                            </a:solidFill>
                            <a:effectLst/>
                            <a:uLnTx/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𝟓</m:t>
                        </m:r>
                      </m:den>
                    </m:f>
                  </m:oMath>
                </a14:m>
                <a:r>
                  <a:rPr kumimoji="0" lang="en-US" altLang="zh-CN" sz="1500" b="1" i="1" strike="noStrike" kern="1200" cap="none" spc="150" normalizeH="0" baseline="0" noProof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>
                      <a:solidFill>
                        <a:srgbClr val="000000"/>
                      </a:solidFill>
                    </a:uFill>
                    <a:latin typeface="Times New Roman" panose="02040503050406030204" pitchFamily="72" charset="0"/>
                    <a:ea typeface="Cambria Math" panose="02040503050406030204" pitchFamily="72" charset="0"/>
                  </a:rPr>
                  <a:t> </a:t>
                </a:r>
                <a:r>
                  <a:rPr kumimoji="0" lang="zh-CN" altLang="zh-CN" sz="3600" b="1" i="0" strike="noStrike" kern="1200" cap="none" spc="150" normalizeH="0" baseline="0" noProof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>
                      <a:solidFill>
                        <a:srgbClr val="000000"/>
                      </a:solidFill>
                    </a:uFill>
                    <a:latin typeface="Times New Roman" pitchFamily="36"/>
                    <a:ea typeface="宋体" pitchFamily="36"/>
                  </a:rPr>
                  <a:t>　</a:t>
                </a:r>
                <a:endParaRPr lang="zh-CN" altLang="en-US">
                  <a:solidFill>
                    <a:srgbClr val="FF0000"/>
                  </a:solidFill>
                </a:endParaRPr>
              </a:p>
            </p:txBody>
          </p:sp>
        </mc:Choice>
        <mc:Fallback xmlns="" xmlns:a16="http://schemas.microsoft.com/office/drawing/2014/main">
          <p:sp>
            <p:nvSpPr>
              <p:cNvPr id="3" name="文本框 2" descr="{'rangeId': 19, 'pageBreak': True, 'mathAnswerShape': 1}">
                <a:extLst>
                  <a:ext uri="{FF2B5EF4-FFF2-40B4-BE49-F238E27FC236}">
                    <a16:creationId xmlns:a16="http://schemas.microsoft.com/office/drawing/2014/main" id="{C912D4FD-31EE-9255-07F0-153FBD76D15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15846" y="1476453"/>
                <a:ext cx="938530" cy="883489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51" name="yt_shape_11551"/>
          <p:cNvSpPr txBox="1"/>
          <p:nvPr/>
        </p:nvSpPr>
        <p:spPr>
          <a:xfrm>
            <a:off x="540119" y="908825"/>
            <a:ext cx="11492915" cy="2215991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10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Times New Roman" pitchFamily="36"/>
              </a:rPr>
              <a:t> 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如图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在四边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形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ABC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中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∥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且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  <a:sym typeface="_⨹_1_89c37"/>
              </a:rPr>
              <a:t>＝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/>
            </a:r>
            <a:b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</a:b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过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点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分别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作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⊥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于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点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⊥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于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1_3661c"/>
              </a:rPr>
              <a:t>点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 </a:t>
            </a:r>
          </a:p>
        </p:txBody>
      </p:sp>
      <p:pic>
        <p:nvPicPr>
          <p:cNvPr id="3" name="yt_image_11555" title="H_192.50314">
            <a:extLst>
              <a:ext uri="">
                <a16:creationId xmlns="" xmlns:a16="http://schemas.microsoft.com/office/drawing/2014/main" xmlns:a14="http://schemas.microsoft.com/office/drawing/2010/main" id="{5351258F-BC95-41E6-9372-C2FE361B02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72" y="2209406"/>
            <a:ext cx="3429007" cy="24447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矩形 3"/>
          <p:cNvSpPr/>
          <p:nvPr/>
        </p:nvSpPr>
        <p:spPr>
          <a:xfrm>
            <a:off x="5303945" y="4654196"/>
            <a:ext cx="249940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hangingPunct="0"/>
            <a:r>
              <a:rPr lang="zh-CN" altLang="zh-CN" sz="3600" b="1">
                <a:solidFill>
                  <a:srgbClr val="000000"/>
                </a:solidFill>
                <a:latin typeface="Times New Roman" pitchFamily="36"/>
                <a:ea typeface="楷体" pitchFamily="36"/>
              </a:rPr>
              <a:t>（第</a:t>
            </a:r>
            <a:r>
              <a:rPr lang="en-US" altLang="zh-CN" sz="3600" b="1">
                <a:solidFill>
                  <a:srgbClr val="000000"/>
                </a:solidFill>
                <a:latin typeface="Times New Roman" pitchFamily="36"/>
                <a:ea typeface="楷体" pitchFamily="36"/>
              </a:rPr>
              <a:t>10</a:t>
            </a:r>
            <a:r>
              <a:rPr lang="zh-CN" altLang="zh-CN" sz="3600" b="1">
                <a:solidFill>
                  <a:srgbClr val="000000"/>
                </a:solidFill>
                <a:latin typeface="Times New Roman" pitchFamily="36"/>
                <a:ea typeface="楷体" pitchFamily="36"/>
              </a:rPr>
              <a:t>题）</a:t>
            </a:r>
          </a:p>
        </p:txBody>
      </p:sp>
      <p:sp>
        <p:nvSpPr>
          <p:cNvPr id="6" name="yt_shape_11553"/>
          <p:cNvSpPr txBox="1"/>
          <p:nvPr/>
        </p:nvSpPr>
        <p:spPr>
          <a:xfrm>
            <a:off x="540000" y="5251167"/>
            <a:ext cx="7142981" cy="55399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1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求证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：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四边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形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ABC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为菱形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；</a:t>
            </a:r>
          </a:p>
        </p:txBody>
      </p:sp>
    </p:spTree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yt_shape_11554"/>
          <p:cNvSpPr txBox="1"/>
          <p:nvPr/>
        </p:nvSpPr>
        <p:spPr>
          <a:xfrm>
            <a:off x="540000" y="1124840"/>
            <a:ext cx="7577395" cy="4431983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1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证明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：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∵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∥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</a:p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且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</a:p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∴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四边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形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ABC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是平行四边形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.</a:t>
            </a:r>
          </a:p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∴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 </a:t>
            </a:r>
          </a:p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∵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⊥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⊥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</a:p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∴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AE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CF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90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°.</a:t>
            </a:r>
          </a:p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∴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Cambria Math" pitchFamily="36"/>
                <a:ea typeface="Cambria Math" pitchFamily="36"/>
              </a:rPr>
              <a:t>△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AD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≌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△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CD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 S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 A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 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），</a:t>
            </a:r>
          </a:p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∴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 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∴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四边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形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ABC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为菱形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.</a:t>
            </a:r>
          </a:p>
        </p:txBody>
      </p:sp>
      <p:pic>
        <p:nvPicPr>
          <p:cNvPr id="11555" name="yt_image_11555" title="H_192.50314">
            <a:extLst>
              <a:ext uri="">
                <a16:creationId xmlns="" xmlns:a16="http://schemas.microsoft.com/office/drawing/2014/main" xmlns:a14="http://schemas.microsoft.com/office/drawing/2010/main" id="{5351258F-BC95-41E6-9372-C2FE361B02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117395" y="1844890"/>
            <a:ext cx="3429007" cy="24447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allAtOnce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57" name="yt_shape_11557"/>
          <p:cNvSpPr txBox="1"/>
          <p:nvPr/>
        </p:nvSpPr>
        <p:spPr>
          <a:xfrm>
            <a:off x="540000" y="764815"/>
            <a:ext cx="8005397" cy="55399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2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若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是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的中点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求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的度数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</a:p>
        </p:txBody>
      </p:sp>
      <p:sp>
        <p:nvSpPr>
          <p:cNvPr id="3" name="yt_shape_11558"/>
          <p:cNvSpPr txBox="1"/>
          <p:nvPr/>
        </p:nvSpPr>
        <p:spPr>
          <a:xfrm>
            <a:off x="540119" y="1521965"/>
            <a:ext cx="9084126" cy="4431983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2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解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：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∵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四边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形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ABC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是菱形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  <a:sym typeface="_⨹_1_1104e"/>
              </a:rPr>
              <a:t>，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</a:b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∴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 </a:t>
            </a:r>
          </a:p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如图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连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结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 </a:t>
            </a:r>
          </a:p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∵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是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的中点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⊥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zh-CN" altLang="zh-CN" sz="3600" b="1" i="0" u="none" smtClean="0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  <a:endParaRPr lang="en-US" altLang="zh-CN" sz="3600" b="1" i="0" u="none" smtClean="0">
              <a:solidFill>
                <a:srgbClr val="FF0000"/>
              </a:solidFill>
              <a:effectLst/>
              <a:latin typeface="宋体" pitchFamily="36"/>
              <a:ea typeface="宋体" pitchFamily="36"/>
            </a:endParaRPr>
          </a:p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 spc="375" smtClean="0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∴</a:t>
            </a:r>
            <a:r>
              <a:rPr lang="en-US" altLang="zh-CN" sz="3600" b="1" i="1" u="none" smtClean="0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 smtClean="0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  <a:sym typeface="_⨹_1_6292e"/>
              </a:rPr>
              <a:t>D</a:t>
            </a:r>
            <a:r>
              <a:rPr lang="zh-CN" altLang="zh-CN" sz="3600" b="1" i="0" u="none" spc="375" smtClean="0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 </a:t>
            </a:r>
          </a:p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∴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 </a:t>
            </a:r>
          </a:p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∴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Cambria Math" pitchFamily="36"/>
                <a:ea typeface="Cambria Math" pitchFamily="36"/>
              </a:rPr>
              <a:t>△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AB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是等边三角形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.∴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zh-CN" altLang="zh-CN" sz="3600" b="1" i="0" u="none" smtClean="0">
                <a:solidFill>
                  <a:srgbClr val="FF0000"/>
                </a:solidFill>
                <a:effectLst/>
                <a:latin typeface="宋体" pitchFamily="36"/>
                <a:ea typeface="宋体" pitchFamily="36"/>
                <a:sym typeface="_⨹_1_0a4e8"/>
              </a:rPr>
              <a:t>＝</a:t>
            </a:r>
            <a:r>
              <a:rPr lang="en-US" altLang="zh-CN" sz="3600" b="1" i="0" u="none" smtClean="0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60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°.</a:t>
            </a:r>
          </a:p>
        </p:txBody>
      </p:sp>
      <p:pic>
        <p:nvPicPr>
          <p:cNvPr id="11559" name="yt_image_11559" title="H_192.50314">
            <a:extLst>
              <a:ext uri="">
                <a16:creationId xmlns="" xmlns:a16="http://schemas.microsoft.com/office/drawing/2014/main" xmlns:a14="http://schemas.microsoft.com/office/drawing/2010/main" id="{5351258F-BC95-41E6-9372-C2FE361B02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22992" y="1521965"/>
            <a:ext cx="3429007" cy="24447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yt_image_11561">
            <a:extLst>
              <a:ext uri="">
                <a16:creationId xmlns="" xmlns:a16="http://schemas.microsoft.com/office/drawing/2014/main" xmlns:a14="http://schemas.microsoft.com/office/drawing/2010/main" id="{5351258F-BC95-41E6-9372-C2FE361B02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51815" y="1514068"/>
            <a:ext cx="3411775" cy="24526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64" name="yt_shape_11564"/>
          <p:cNvSpPr txBox="1"/>
          <p:nvPr/>
        </p:nvSpPr>
        <p:spPr>
          <a:xfrm>
            <a:off x="540119" y="447506"/>
            <a:ext cx="3801810" cy="507831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en-US" altLang="zh-CN" sz="3300" b="0" i="0" u="none" spc="28821">
                <a:solidFill>
                  <a:srgbClr val="1EE3CF"/>
                </a:solidFill>
                <a:effectLst/>
                <a:latin typeface="Times New Roman" pitchFamily="33"/>
                <a:ea typeface="宋体" pitchFamily="33"/>
              </a:rPr>
              <a:t> </a:t>
            </a:r>
          </a:p>
        </p:txBody>
      </p:sp>
      <p:pic>
        <p:nvPicPr>
          <p:cNvPr id="11563" name="yt_image_11563" title="H_40.12496">
            <a:extLst>
              <a:ext uri="">
                <a16:creationId xmlns="" xmlns:a16="http://schemas.microsoft.com/office/drawing/2014/main" xmlns:a14="http://schemas.microsoft.com/office/drawing/2010/main" id="{5351258F-BC95-41E6-9372-C2FE361B02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38734" y="468160"/>
            <a:ext cx="3764257" cy="5095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566" name="yt_shape_11566"/>
          <p:cNvSpPr txBox="1"/>
          <p:nvPr/>
        </p:nvSpPr>
        <p:spPr>
          <a:xfrm>
            <a:off x="3548027" y="1028418"/>
            <a:ext cx="5095947" cy="55399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ctr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C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zh-CN" altLang="zh-CN" sz="3600" b="1" i="0" u="none">
                <a:solidFill>
                  <a:srgbClr val="C00000"/>
                </a:solidFill>
                <a:effectLst/>
                <a:latin typeface="Times New Roman" pitchFamily="36"/>
                <a:ea typeface="楷体" pitchFamily="36"/>
              </a:rPr>
              <a:t>敢于挑战</a:t>
            </a:r>
            <a:r>
              <a:rPr lang="zh-CN" altLang="zh-CN" sz="3600" b="1" i="0" u="none">
                <a:solidFill>
                  <a:srgbClr val="C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C00000"/>
                </a:solidFill>
                <a:effectLst/>
                <a:latin typeface="Times New Roman" pitchFamily="36"/>
                <a:ea typeface="楷体" pitchFamily="36"/>
              </a:rPr>
              <a:t>突破自我</a:t>
            </a:r>
            <a:r>
              <a:rPr lang="zh-CN" altLang="zh-CN" sz="3600" b="1" i="0" u="none">
                <a:solidFill>
                  <a:srgbClr val="C00000"/>
                </a:solidFill>
                <a:effectLst/>
                <a:latin typeface="宋体" pitchFamily="36"/>
                <a:ea typeface="宋体" pitchFamily="36"/>
              </a:rPr>
              <a:t>）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yt_shape_11567"/>
              <p:cNvSpPr txBox="1"/>
              <p:nvPr/>
            </p:nvSpPr>
            <p:spPr>
              <a:xfrm>
                <a:off x="540121" y="1554987"/>
                <a:ext cx="11316279" cy="4121578"/>
              </a:xfrm>
              <a:prstGeom prst="rect">
                <a:avLst/>
              </a:prstGeom>
            </p:spPr>
            <p:txBody>
              <a:bodyPr vert="horz" wrap="square" lIns="0" tIns="0" rIns="0" bIns="0" rtlCol="0">
                <a:noAutofit/>
              </a:bodyPr>
              <a:lstStyle/>
              <a:p>
                <a:pPr algn="l" eaLnBrk="1" latinLnBrk="0" hangingPunct="0">
                  <a:lnSpc>
                    <a:spcPct val="100000"/>
                  </a:lnSpc>
                </a:pPr>
                <a:r>
                  <a:rPr lang="en-US" altLang="zh-CN" sz="30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11</a:t>
                </a:r>
                <a:r>
                  <a:rPr lang="en-US" altLang="zh-CN" sz="30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.</a:t>
                </a:r>
                <a:r>
                  <a:rPr lang="en-US" altLang="zh-CN" sz="30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Times New Roman" pitchFamily="36"/>
                  </a:rPr>
                  <a:t> </a:t>
                </a:r>
                <a:r>
                  <a:rPr lang="zh-CN" altLang="zh-CN" sz="30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如图</a:t>
                </a:r>
                <a:r>
                  <a:rPr lang="zh-CN" altLang="zh-CN" sz="30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  <a:r>
                  <a:rPr lang="zh-CN" altLang="zh-CN" sz="30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在菱</a:t>
                </a:r>
                <a:r>
                  <a:rPr lang="zh-CN" altLang="zh-CN" sz="3000" b="1" i="0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形</a:t>
                </a:r>
                <a:r>
                  <a:rPr lang="en-US" altLang="zh-CN" sz="3000" b="1" i="1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ABC</a:t>
                </a:r>
                <a:r>
                  <a:rPr lang="en-US" altLang="zh-CN" sz="3000" b="1" i="1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D</a:t>
                </a:r>
                <a:r>
                  <a:rPr lang="zh-CN" altLang="zh-CN" sz="30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中</a:t>
                </a:r>
                <a:r>
                  <a:rPr lang="zh-CN" altLang="zh-CN" sz="30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  <a:r>
                  <a:rPr lang="en-US" altLang="zh-CN" sz="3000" b="1" i="0" u="none" spc="375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∠</a:t>
                </a:r>
                <a:r>
                  <a:rPr lang="en-US" altLang="zh-CN" sz="3000" b="1" i="1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BA</a:t>
                </a:r>
                <a:r>
                  <a:rPr lang="en-US" altLang="zh-CN" sz="3000" b="1" i="1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D</a:t>
                </a:r>
                <a:r>
                  <a:rPr lang="zh-CN" altLang="zh-CN" sz="30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:r>
                  <a:rPr lang="en-US" altLang="zh-CN" sz="30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60</a:t>
                </a:r>
                <a:r>
                  <a:rPr lang="en-US" altLang="zh-CN" sz="30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°</a:t>
                </a:r>
                <a:r>
                  <a:rPr lang="zh-CN" altLang="zh-CN" sz="3000" b="1" i="0" u="none" spc="375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  <a:r>
                  <a:rPr lang="en-US" altLang="zh-CN" sz="3000" b="1" i="1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A</a:t>
                </a:r>
                <a:r>
                  <a:rPr lang="en-US" altLang="zh-CN" sz="3000" b="1" i="1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C</a:t>
                </a:r>
                <a:r>
                  <a:rPr lang="zh-CN" altLang="zh-CN" sz="3000" b="1" i="0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与</a:t>
                </a:r>
                <a:r>
                  <a:rPr lang="en-US" altLang="zh-CN" sz="3000" b="1" i="1" u="none" smtClean="0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B</a:t>
                </a:r>
                <a:r>
                  <a:rPr lang="en-US" altLang="zh-CN" sz="3000" b="1" i="1" u="none" spc="375" smtClean="0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  <a:sym typeface="_⨹_1_457cc"/>
                  </a:rPr>
                  <a:t>D</a:t>
                </a:r>
                <a:r>
                  <a:rPr lang="zh-CN" altLang="zh-CN" sz="3000" b="1" i="0" u="none" spc="-100" smtClean="0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交</a:t>
                </a:r>
                <a:r>
                  <a:rPr lang="zh-CN" altLang="zh-CN" sz="3000" b="1" i="0" u="none" spc="-100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于点</a:t>
                </a:r>
                <a:r>
                  <a:rPr lang="en-US" altLang="zh-CN" sz="3000" b="1" i="1" u="none" spc="-100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O</a:t>
                </a:r>
                <a:r>
                  <a:rPr lang="zh-CN" altLang="zh-CN" sz="3000" b="1" i="0" u="none" spc="-100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  <a:r>
                  <a:rPr lang="en-US" altLang="zh-CN" sz="3000" b="1" i="1" u="none" spc="-100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E</a:t>
                </a:r>
                <a:r>
                  <a:rPr lang="zh-CN" altLang="zh-CN" sz="3000" b="1" i="0" u="none" spc="-100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为</a:t>
                </a:r>
                <a:r>
                  <a:rPr lang="en-US" altLang="zh-CN" sz="3000" b="1" i="1" u="none" spc="-100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CD</a:t>
                </a:r>
                <a:r>
                  <a:rPr lang="zh-CN" altLang="zh-CN" sz="3000" b="1" i="0" u="none" spc="-100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延长线上的一点</a:t>
                </a:r>
                <a:r>
                  <a:rPr lang="zh-CN" altLang="zh-CN" sz="3000" b="1" i="0" u="none" spc="-100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  <a:r>
                  <a:rPr lang="zh-CN" altLang="zh-CN" sz="3000" b="1" i="0" u="none" spc="-100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且</a:t>
                </a:r>
                <a:r>
                  <a:rPr lang="en-US" altLang="zh-CN" sz="3000" b="1" i="1" u="none" spc="-100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CD</a:t>
                </a:r>
                <a:r>
                  <a:rPr lang="zh-CN" altLang="zh-CN" sz="3000" b="1" i="0" u="none" spc="-100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:r>
                  <a:rPr lang="en-US" altLang="zh-CN" sz="3000" b="1" i="1" u="none" spc="-100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DE</a:t>
                </a:r>
                <a:r>
                  <a:rPr lang="zh-CN" altLang="zh-CN" sz="3000" b="1" i="0" u="none" spc="-100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  <a:r>
                  <a:rPr lang="zh-CN" altLang="zh-CN" sz="3000" b="1" i="0" u="none" spc="-100" smtClean="0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  <a:sym typeface="_⨹_1_2530c"/>
                  </a:rPr>
                  <a:t>连</a:t>
                </a:r>
                <a:r>
                  <a:rPr lang="zh-CN" altLang="zh-CN" sz="3000" b="1" i="0" u="none" spc="-100" smtClean="0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结</a:t>
                </a:r>
                <a:r>
                  <a:rPr lang="en-US" altLang="zh-CN" sz="3000" b="1" i="1" u="none" spc="-100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BE</a:t>
                </a:r>
                <a:r>
                  <a:rPr lang="zh-CN" altLang="zh-CN" sz="3000" b="1" i="0" u="none" spc="-100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分别交</a:t>
                </a:r>
                <a:r>
                  <a:rPr lang="en-US" altLang="zh-CN" sz="3000" b="1" i="1" u="none" spc="-100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AC</a:t>
                </a:r>
                <a:r>
                  <a:rPr lang="zh-CN" altLang="zh-CN" sz="3000" b="1" i="0" u="none" spc="-100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、</a:t>
                </a:r>
                <a:r>
                  <a:rPr lang="en-US" altLang="zh-CN" sz="3000" b="1" i="1" u="none" spc="-100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AD</a:t>
                </a:r>
                <a:r>
                  <a:rPr lang="zh-CN" altLang="zh-CN" sz="3000" b="1" i="0" u="none" spc="-100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于点</a:t>
                </a:r>
                <a:r>
                  <a:rPr lang="en-US" altLang="zh-CN" sz="3000" b="1" i="1" u="none" spc="-100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F</a:t>
                </a:r>
                <a:r>
                  <a:rPr lang="zh-CN" altLang="zh-CN" sz="3000" b="1" i="0" u="none" spc="-100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、</a:t>
                </a:r>
                <a:r>
                  <a:rPr lang="en-US" altLang="zh-CN" sz="3000" b="1" i="1" u="none" spc="-100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G</a:t>
                </a:r>
                <a:r>
                  <a:rPr lang="zh-CN" altLang="zh-CN" sz="3000" b="1" i="0" u="none" spc="-100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  <a:r>
                  <a:rPr lang="zh-CN" altLang="zh-CN" sz="3000" b="1" i="0" u="none" spc="-100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连结</a:t>
                </a:r>
                <a:r>
                  <a:rPr lang="en-US" altLang="zh-CN" sz="3000" b="1" i="1" u="none" spc="-100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OG</a:t>
                </a:r>
                <a:r>
                  <a:rPr lang="zh-CN" altLang="zh-CN" sz="3000" b="1" i="0" u="none" spc="-100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  <a:r>
                  <a:rPr lang="zh-CN" altLang="zh-CN" sz="3000" b="1" i="0" u="none" spc="-100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  <a:sym typeface="_⨹_4_7d8c2"/>
                  </a:rPr>
                  <a:t>则下列</a:t>
                </a:r>
                <a:r>
                  <a:rPr lang="zh-CN" altLang="zh-CN" sz="3000" b="1" i="0" u="none" spc="-100" smtClean="0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  <a:sym typeface="_⨹_4_7d8c2"/>
                  </a:rPr>
                  <a:t>结</a:t>
                </a:r>
                <a:r>
                  <a:rPr lang="zh-CN" altLang="zh-CN" sz="3000" b="1" i="0" u="none" spc="-100" smtClean="0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论</a:t>
                </a:r>
                <a:r>
                  <a:rPr lang="zh-CN" altLang="zh-CN" sz="3000" b="1" i="0" u="none" spc="-100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：</a:t>
                </a:r>
                <a:r>
                  <a:rPr lang="en-US" altLang="zh-CN" sz="3000" b="1" i="0" u="none" spc="-100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①</a:t>
                </a:r>
                <a:r>
                  <a:rPr lang="en-US" altLang="zh-CN" sz="3000" b="1" i="1" u="none" spc="-100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OG</a:t>
                </a:r>
                <a:r>
                  <a:rPr lang="zh-CN" altLang="zh-CN" sz="3000" b="1" i="0" u="none" spc="-100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3000" b="1" i="1" spc="-100">
                            <a:solidFill>
                              <a:srgbClr val="01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72" charset="0"/>
                          </a:rPr>
                        </m:ctrlPr>
                      </m:fPr>
                      <m:num>
                        <m:r>
                          <a:rPr lang="en-US" altLang="zh-CN" sz="3000" b="1" i="0" spc="-100">
                            <a:solidFill>
                              <a:srgbClr val="01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3000" b="1" i="0" spc="-100">
                            <a:solidFill>
                              <a:srgbClr val="01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sz="3000" b="1" i="1" spc="-100">
                    <a:solidFill>
                      <a:srgbClr val="010000"/>
                    </a:solidFill>
                    <a:effectLst/>
                    <a:latin typeface="Times New Roman" panose="02040503050406030204" pitchFamily="72" charset="0"/>
                    <a:ea typeface="Cambria Math" panose="02040503050406030204" pitchFamily="72" charset="0"/>
                  </a:rPr>
                  <a:t> </a:t>
                </a:r>
                <a:r>
                  <a:rPr lang="en-US" altLang="zh-CN" sz="3000" b="1" i="1" u="none" spc="-100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AB</a:t>
                </a:r>
                <a:r>
                  <a:rPr lang="zh-CN" altLang="zh-CN" sz="3000" b="1" i="0" u="none" spc="-100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；</a:t>
                </a:r>
                <a:r>
                  <a:rPr lang="en-US" altLang="zh-CN" sz="3000" b="1" i="0" u="none" spc="-100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②</a:t>
                </a:r>
                <a:r>
                  <a:rPr lang="zh-CN" altLang="zh-CN" sz="3000" b="1" i="0" u="none" spc="-100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与</a:t>
                </a:r>
                <a:r>
                  <a:rPr lang="en-US" altLang="zh-CN" sz="3000" b="1" i="0" u="none" spc="-100">
                    <a:solidFill>
                      <a:srgbClr val="000000"/>
                    </a:solidFill>
                    <a:effectLst/>
                    <a:latin typeface="Cambria Math" pitchFamily="36"/>
                    <a:ea typeface="Cambria Math" pitchFamily="36"/>
                  </a:rPr>
                  <a:t>△</a:t>
                </a:r>
                <a:r>
                  <a:rPr lang="en-US" altLang="zh-CN" sz="3000" b="1" i="1" u="none" spc="-100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DEG</a:t>
                </a:r>
                <a:r>
                  <a:rPr lang="zh-CN" altLang="zh-CN" sz="3000" b="1" i="0" u="none" spc="-100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全等的三角形共有</a:t>
                </a:r>
                <a:r>
                  <a:rPr lang="en-US" altLang="zh-CN" sz="3000" b="1" i="0" u="none" spc="-100" smtClean="0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  <a:sym typeface="_⨹_1_6b1bf"/>
                  </a:rPr>
                  <a:t>5</a:t>
                </a:r>
                <a:r>
                  <a:rPr lang="zh-CN" altLang="zh-CN" sz="3000" b="1" i="0" u="none" spc="-100" smtClean="0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个</a:t>
                </a:r>
                <a:r>
                  <a:rPr lang="zh-CN" altLang="zh-CN" sz="3000" b="1" i="0" u="none" spc="-100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；</a:t>
                </a:r>
                <a:r>
                  <a:rPr lang="en-US" altLang="zh-CN" sz="3000" b="1" i="0" u="none" spc="-100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③</a:t>
                </a:r>
                <a:r>
                  <a:rPr lang="zh-CN" altLang="zh-CN" sz="3000" b="1" i="0" u="none" spc="-100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四边形</a:t>
                </a:r>
                <a:r>
                  <a:rPr lang="en-US" altLang="zh-CN" sz="3000" b="1" i="1" u="none" spc="-100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ODEG</a:t>
                </a:r>
                <a:r>
                  <a:rPr lang="zh-CN" altLang="zh-CN" sz="3000" b="1" i="0" u="none" spc="-100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与四边形</a:t>
                </a:r>
                <a:r>
                  <a:rPr lang="en-US" altLang="zh-CN" sz="3000" b="1" i="1" u="none" spc="-100" smtClean="0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OBAG</a:t>
                </a:r>
              </a:p>
              <a:p>
                <a:pPr algn="l" eaLnBrk="1" latinLnBrk="0" hangingPunct="0">
                  <a:lnSpc>
                    <a:spcPct val="100000"/>
                  </a:lnSpc>
                </a:pPr>
                <a:r>
                  <a:rPr lang="zh-CN" altLang="zh-CN" sz="3000" b="1" i="0" u="none" spc="-100" smtClean="0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面积</a:t>
                </a:r>
                <a:r>
                  <a:rPr lang="zh-CN" altLang="zh-CN" sz="3000" b="1" i="0" u="none" spc="-100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相等</a:t>
                </a:r>
                <a:r>
                  <a:rPr lang="zh-CN" altLang="zh-CN" sz="3000" b="1" i="0" u="none" spc="-100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；</a:t>
                </a:r>
                <a:r>
                  <a:rPr lang="en-US" altLang="zh-CN" sz="3000" b="1" i="0" u="none" spc="-100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④</a:t>
                </a:r>
                <a:r>
                  <a:rPr lang="zh-CN" altLang="zh-CN" sz="3000" b="1" i="0" u="none" spc="-100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由</a:t>
                </a:r>
                <a:r>
                  <a:rPr lang="zh-CN" altLang="zh-CN" sz="3000" b="1" i="0" u="none" spc="-100" smtClean="0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  <a:sym typeface="_⨹_1_f690c"/>
                  </a:rPr>
                  <a:t>点</a:t>
                </a:r>
                <a:r>
                  <a:rPr lang="en-US" altLang="zh-CN" sz="3000" b="1" i="1" u="none" spc="-100" smtClean="0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A</a:t>
                </a:r>
                <a:r>
                  <a:rPr lang="zh-CN" altLang="zh-CN" sz="3000" b="1" i="0" u="none" spc="-100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、</a:t>
                </a:r>
                <a:r>
                  <a:rPr lang="en-US" altLang="zh-CN" sz="3000" b="1" i="1" u="none" spc="-100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B</a:t>
                </a:r>
                <a:r>
                  <a:rPr lang="zh-CN" altLang="zh-CN" sz="3000" b="1" i="0" u="none" spc="-100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、</a:t>
                </a:r>
                <a:r>
                  <a:rPr lang="en-US" altLang="zh-CN" sz="3000" b="1" i="1" u="none" spc="-100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D</a:t>
                </a:r>
                <a:r>
                  <a:rPr lang="zh-CN" altLang="zh-CN" sz="3000" b="1" i="0" u="none" spc="-100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、</a:t>
                </a:r>
                <a:r>
                  <a:rPr lang="en-US" altLang="zh-CN" sz="3000" b="1" i="1" u="none" spc="-100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E</a:t>
                </a:r>
                <a:r>
                  <a:rPr lang="zh-CN" altLang="zh-CN" sz="3000" b="1" i="0" u="none" spc="-100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构成的</a:t>
                </a:r>
                <a:r>
                  <a:rPr lang="zh-CN" altLang="zh-CN" sz="3000" b="1" i="0" u="none" spc="-100" smtClean="0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四</a:t>
                </a:r>
                <a:endParaRPr lang="en-US" altLang="zh-CN" sz="3000" b="1" i="0" u="none" spc="-100" smtClean="0">
                  <a:solidFill>
                    <a:srgbClr val="000000"/>
                  </a:solidFill>
                  <a:effectLst/>
                  <a:latin typeface="Times New Roman" pitchFamily="36"/>
                  <a:ea typeface="宋体" pitchFamily="36"/>
                </a:endParaRPr>
              </a:p>
              <a:p>
                <a:pPr algn="l" eaLnBrk="1" latinLnBrk="0" hangingPunct="0">
                  <a:lnSpc>
                    <a:spcPct val="100000"/>
                  </a:lnSpc>
                </a:pPr>
                <a:r>
                  <a:rPr lang="zh-CN" altLang="zh-CN" sz="3000" b="1" i="0" u="none" spc="-100" smtClean="0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边</a:t>
                </a:r>
                <a:r>
                  <a:rPr lang="zh-CN" altLang="zh-CN" sz="3000" b="1" i="0" u="none" spc="-100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形是菱形</a:t>
                </a:r>
                <a:r>
                  <a:rPr lang="en-US" altLang="zh-CN" sz="3000" b="1" i="0" u="none" spc="-100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.</a:t>
                </a:r>
                <a:r>
                  <a:rPr lang="zh-CN" altLang="zh-CN" sz="3000" b="1" i="0" u="none" spc="-100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  <a:sym typeface="_⨹_8_bc97e"/>
                  </a:rPr>
                  <a:t>其中一定</a:t>
                </a:r>
                <a:r>
                  <a:rPr lang="zh-CN" altLang="zh-CN" sz="3000" b="1" i="0" u="none" spc="-100" smtClean="0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  <a:sym typeface="_⨹_8_bc97e"/>
                  </a:rPr>
                  <a:t>成立的是</a:t>
                </a:r>
                <a:r>
                  <a:rPr lang="zh-CN" altLang="zh-CN" sz="3000" b="1" i="0" u="none" spc="-100" smtClean="0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（</a:t>
                </a:r>
                <a:r>
                  <a:rPr lang="zh-CN" altLang="zh-CN" sz="3000" b="1" i="1" u="none" spc="-100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　</a:t>
                </a:r>
                <a:r>
                  <a:rPr lang="en-US" altLang="zh-CN" sz="3000" b="1" i="0" u="none" spc="-100">
                    <a:solidFill>
                      <a:srgbClr val="FF0000">
                        <a:alpha val="0"/>
                      </a:srgbClr>
                    </a:solidFill>
                    <a:effectLst/>
                    <a:latin typeface="Times New Roman" pitchFamily="36"/>
                    <a:ea typeface="宋体" pitchFamily="36"/>
                  </a:rPr>
                  <a:t>A</a:t>
                </a:r>
                <a:r>
                  <a:rPr lang="zh-CN" altLang="zh-CN" sz="3000" b="1" i="1" u="none" spc="-100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　</a:t>
                </a:r>
                <a:r>
                  <a:rPr lang="zh-CN" altLang="zh-CN" sz="3000" b="1" i="0" u="none" spc="-100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）</a:t>
                </a:r>
              </a:p>
            </p:txBody>
          </p:sp>
        </mc:Choice>
        <mc:Fallback xmlns="">
          <p:sp>
            <p:nvSpPr>
              <p:cNvPr id="5" name="yt_shape_1156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0121" y="1554987"/>
                <a:ext cx="11316279" cy="4121578"/>
              </a:xfrm>
              <a:prstGeom prst="rect">
                <a:avLst/>
              </a:prstGeom>
              <a:blipFill>
                <a:blip r:embed="rId3"/>
                <a:stretch>
                  <a:fillRect l="-2101" t="-3402" r="-140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6" name="yt_table_11569" title="H_86.4">
            <a:extLst>
              <a:ext uri="{FF2B5EF4-FFF2-40B4-BE49-F238E27FC236}">
                <a16:creationId xmlns:a16="http://schemas.microsoft.com/office/drawing/2014/main" id="{85F9CD91-DE56-4981-AD6D-3D4292DC4A2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17963216"/>
              </p:ext>
            </p:extLst>
          </p:nvPr>
        </p:nvGraphicFramePr>
        <p:xfrm>
          <a:off x="540084" y="4602745"/>
          <a:ext cx="5195891" cy="914400"/>
        </p:xfrm>
        <a:graphic>
          <a:graphicData uri="http://schemas.openxmlformats.org/drawingml/2006/table">
            <a:tbl>
              <a:tblPr/>
              <a:tblGrid>
                <a:gridCol w="5195891">
                  <a:extLst>
                    <a:ext uri="{9D8B030D-6E8A-4147-A177-3AD203B41FA5}">
                      <a16:colId xmlns:a16="http://schemas.microsoft.com/office/drawing/2014/main" val="10170"/>
                    </a:ext>
                  </a:extLst>
                </a:gridCol>
              </a:tblGrid>
              <a:tr h="741680">
                <a:tc>
                  <a:txBody>
                    <a:bodyPr/>
                    <a:lstStyle/>
                    <a:p>
                      <a:pPr marL="672380" indent="-672380" algn="l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0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A</a:t>
                      </a:r>
                      <a:r>
                        <a:rPr lang="en-US" altLang="zh-CN" sz="30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.</a:t>
                      </a:r>
                      <a:r>
                        <a:rPr lang="en-US" altLang="zh-CN" sz="30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 </a:t>
                      </a:r>
                      <a:r>
                        <a:rPr lang="en-US" altLang="zh-CN" sz="3000" b="1" i="0" u="none" smtClean="0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①③④  </a:t>
                      </a:r>
                      <a:r>
                        <a:rPr lang="en-US" altLang="zh-CN" sz="3000" b="1" i="0" u="none" smtClean="0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B</a:t>
                      </a:r>
                      <a:r>
                        <a:rPr lang="en-US" altLang="zh-CN" sz="30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.</a:t>
                      </a:r>
                      <a:r>
                        <a:rPr lang="en-US" altLang="zh-CN" sz="30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 </a:t>
                      </a:r>
                      <a:r>
                        <a:rPr lang="en-US" altLang="zh-CN" sz="3000" b="1" i="0" u="none" smtClean="0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①②③  </a:t>
                      </a:r>
                    </a:p>
                    <a:p>
                      <a:pPr marL="672380" indent="-672380" algn="l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000" b="1" i="0" u="none" smtClean="0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C</a:t>
                      </a:r>
                      <a:r>
                        <a:rPr lang="en-US" altLang="zh-CN" sz="30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.</a:t>
                      </a:r>
                      <a:r>
                        <a:rPr lang="en-US" altLang="zh-CN" sz="30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 </a:t>
                      </a:r>
                      <a:r>
                        <a:rPr lang="en-US" altLang="zh-CN" sz="3000" b="1" i="0" u="none" smtClean="0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①②④  </a:t>
                      </a:r>
                      <a:r>
                        <a:rPr lang="en-US" altLang="zh-CN" sz="3000" b="1" i="0" u="none" smtClean="0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D</a:t>
                      </a:r>
                      <a:r>
                        <a:rPr lang="en-US" altLang="zh-CN" sz="30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.</a:t>
                      </a:r>
                      <a:r>
                        <a:rPr lang="en-US" altLang="zh-CN" sz="30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 </a:t>
                      </a:r>
                      <a:r>
                        <a:rPr lang="en-US" altLang="zh-CN" sz="30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②③④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108"/>
                  </a:ext>
                </a:extLst>
              </a:tr>
            </a:tbl>
          </a:graphicData>
        </a:graphic>
      </p:graphicFrame>
      <p:sp>
        <p:nvSpPr>
          <p:cNvPr id="7" name="文本框 6">
            <a:extLst>
              <a:ext uri="{FF2B5EF4-FFF2-40B4-BE49-F238E27FC236}">
                <a16:creationId xmlns:a16="http://schemas.microsoft.com/office/drawing/2014/main" id="{D7036F20-8D29-4744-E53F-F5A4644E91D5}"/>
              </a:ext>
            </a:extLst>
          </p:cNvPr>
          <p:cNvSpPr txBox="1"/>
          <p:nvPr/>
        </p:nvSpPr>
        <p:spPr>
          <a:xfrm>
            <a:off x="6096000" y="3946972"/>
            <a:ext cx="2231540" cy="757590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r>
              <a:rPr kumimoji="0" lang="en-US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36"/>
                <a:ea typeface="宋体" pitchFamily="36"/>
                <a:cs typeface="+mn-cs"/>
              </a:rPr>
              <a:t>A</a:t>
            </a:r>
            <a:endParaRPr lang="zh-CN" altLang="en-US">
              <a:solidFill>
                <a:srgbClr val="FF0000"/>
              </a:solidFill>
            </a:endParaRPr>
          </a:p>
        </p:txBody>
      </p:sp>
      <p:grpSp>
        <p:nvGrpSpPr>
          <p:cNvPr id="8" name="yt_shape_11571" title="H_189.20654">
            <a:extLst>
              <a:ext uri="{FF2B5EF4-FFF2-40B4-BE49-F238E27FC236}">
                <a16:creationId xmlns:a16="http://schemas.microsoft.com/office/drawing/2014/main" id="{249740F1-2B05-4C5A-B423-6F681AEFABC2}"/>
              </a:ext>
            </a:extLst>
          </p:cNvPr>
          <p:cNvGrpSpPr/>
          <p:nvPr/>
        </p:nvGrpSpPr>
        <p:grpSpPr>
          <a:xfrm>
            <a:off x="7903061" y="3258862"/>
            <a:ext cx="3451747" cy="2402923"/>
            <a:chOff x="0" y="0"/>
            <a:chExt cx="3451747" cy="2402923"/>
          </a:xfrm>
        </p:grpSpPr>
        <p:pic>
          <p:nvPicPr>
            <p:cNvPr id="9" name="yt_image_11571">
              <a:extLst>
                <a:ext uri="">
                  <a16:creationId xmlns="" xmlns:a16="http://schemas.microsoft.com/office/drawing/2014/main" xmlns:p14="http://schemas.microsoft.com/office/powerpoint/2010/main" xmlns:a14="http://schemas.microsoft.com/office/drawing/2010/main" xmlns:mc="http://schemas.openxmlformats.org/markup-compatibility/2006" id="{5351258F-BC95-41E6-9372-C2FE361B029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0" y="0"/>
              <a:ext cx="3451747" cy="181292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0" name="yt_shape_11573" descr="{&quot;rangeId&quot;:0,&quot;IgnoreLineSpacing&quot;:1}"/>
            <p:cNvSpPr txBox="1"/>
            <p:nvPr/>
          </p:nvSpPr>
          <p:spPr>
            <a:xfrm>
              <a:off x="126027" y="1848925"/>
              <a:ext cx="3215817" cy="553998"/>
            </a:xfrm>
            <a:prstGeom prst="rect">
              <a:avLst/>
            </a:prstGeom>
          </p:spPr>
          <p:txBody>
            <a:bodyPr vert="horz" wrap="none" lIns="0" tIns="0" rIns="0" bIns="0" rtlCol="0">
              <a:noAutofit/>
            </a:bodyPr>
            <a:lstStyle/>
            <a:p>
              <a:pPr algn="l" eaLnBrk="1" latinLnBrk="0" hangingPunct="0">
                <a:lnSpc>
                  <a:spcPct val="100000"/>
                </a:lnSpc>
              </a:pP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宋体" pitchFamily="36"/>
                  <a:ea typeface="宋体" pitchFamily="36"/>
                </a:rPr>
                <a:t>（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第</a:t>
              </a:r>
              <a:r>
                <a:rPr lang="en-US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宋体" pitchFamily="36"/>
                </a:rPr>
                <a:t>11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题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宋体" pitchFamily="36"/>
                  <a:ea typeface="宋体" pitchFamily="36"/>
                </a:rPr>
                <a:t>）</a:t>
              </a:r>
              <a:r>
                <a:rPr lang="zh-CN" altLang="zh-CN" sz="3600" b="1" i="1" u="none">
                  <a:solidFill>
                    <a:srgbClr val="000000"/>
                  </a:solidFill>
                  <a:effectLst/>
                  <a:latin typeface="Times New Roman" pitchFamily="36"/>
                  <a:ea typeface="宋体" pitchFamily="36"/>
                </a:rPr>
                <a:t>　　</a:t>
              </a: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allAtOnce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1575" name="yt_shape_11575"/>
              <p:cNvSpPr txBox="1"/>
              <p:nvPr/>
            </p:nvSpPr>
            <p:spPr>
              <a:xfrm>
                <a:off x="540119" y="476795"/>
                <a:ext cx="11492915" cy="3624262"/>
              </a:xfrm>
              <a:prstGeom prst="rect">
                <a:avLst/>
              </a:prstGeom>
            </p:spPr>
            <p:txBody>
              <a:bodyPr vert="horz" wrap="square" lIns="0" tIns="0" rIns="0" bIns="0" rtlCol="0">
                <a:noAutofit/>
              </a:bodyPr>
              <a:lstStyle/>
              <a:p>
                <a:pPr eaLnBrk="1" latinLnBrk="0" hangingPunct="0">
                  <a:lnSpc>
                    <a:spcPct val="100000"/>
                  </a:lnSpc>
                </a:pPr>
                <a:r>
                  <a:rPr lang="en-US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12</a:t>
                </a:r>
                <a:r>
                  <a:rPr lang="en-US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.</a:t>
                </a:r>
                <a:r>
                  <a:rPr lang="en-US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Times New Roman" pitchFamily="36"/>
                  </a:rPr>
                  <a:t> 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如图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在</a:t>
                </a:r>
                <a:r>
                  <a:rPr lang="en-US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Rt</a:t>
                </a:r>
                <a:r>
                  <a:rPr lang="en-US" altLang="zh-CN" sz="3600" b="1" i="0" u="none" spc="375">
                    <a:solidFill>
                      <a:srgbClr val="000000"/>
                    </a:solidFill>
                    <a:effectLst/>
                    <a:latin typeface="Cambria Math" pitchFamily="36"/>
                    <a:ea typeface="Cambria Math" pitchFamily="36"/>
                  </a:rPr>
                  <a:t>△</a:t>
                </a:r>
                <a:r>
                  <a:rPr lang="en-US" altLang="zh-CN" sz="3600" b="1" i="1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AB</a:t>
                </a:r>
                <a:r>
                  <a:rPr lang="en-US" altLang="zh-CN" sz="3600" b="1" i="1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C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中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  <a:r>
                  <a:rPr lang="en-US" altLang="zh-CN" sz="3600" b="1" i="0" u="none" spc="375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∠</a:t>
                </a:r>
                <a:r>
                  <a:rPr lang="en-US" altLang="zh-CN" sz="3600" b="1" i="1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C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:r>
                  <a:rPr lang="en-US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90</a:t>
                </a:r>
                <a:r>
                  <a:rPr lang="en-US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°</a:t>
                </a:r>
                <a:r>
                  <a:rPr lang="zh-CN" altLang="zh-CN" sz="3600" b="1" i="0" u="none" spc="375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  <a:r>
                  <a:rPr lang="en-US" altLang="zh-CN" sz="3600" b="1" i="1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A</a:t>
                </a:r>
                <a:r>
                  <a:rPr lang="en-US" altLang="zh-CN" sz="3600" b="1" i="1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C</a:t>
                </a:r>
                <a:r>
                  <a:rPr lang="zh-CN" altLang="zh-CN" sz="3600" b="1" i="0" u="none" spc="375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:r>
                  <a:rPr lang="en-US" altLang="zh-CN" sz="3600" b="1" i="1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B</a:t>
                </a:r>
                <a:r>
                  <a:rPr lang="en-US" altLang="zh-CN" sz="3600" b="1" i="1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C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:r>
                  <a:rPr lang="en-US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10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  <a:sym typeface="_⨹_1_8d09d,isEnd"/>
                  </a:rPr>
                  <a:t> 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/>
                </a:r>
                <a:b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</a:br>
                <a:r>
                  <a:rPr lang="en-US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cm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  <a:r>
                  <a:rPr lang="zh-CN" altLang="zh-CN" sz="3600" b="1" i="0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点</a:t>
                </a:r>
                <a:r>
                  <a:rPr lang="en-US" altLang="zh-CN" sz="3600" b="1" i="1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P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从</a:t>
                </a:r>
                <a:r>
                  <a:rPr lang="zh-CN" altLang="zh-CN" sz="3600" b="1" i="0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点</a:t>
                </a:r>
                <a:r>
                  <a:rPr lang="en-US" altLang="zh-CN" sz="3600" b="1" i="1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B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出发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  <a:r>
                  <a:rPr lang="zh-CN" altLang="zh-CN" sz="3600" b="1" i="0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沿</a:t>
                </a:r>
                <a:r>
                  <a:rPr lang="en-US" altLang="zh-CN" sz="3600" b="1" i="1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B</a:t>
                </a:r>
                <a:r>
                  <a:rPr lang="en-US" altLang="zh-CN" sz="3600" b="1" i="1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A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方向以每</a:t>
                </a:r>
                <a:r>
                  <a:rPr lang="zh-CN" altLang="zh-CN" sz="3600" b="1" i="0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秒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zh-CN" sz="3600" b="1" i="1">
                            <a:solidFill>
                              <a:srgbClr val="01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72" charset="0"/>
                          </a:rPr>
                        </m:ctrlPr>
                      </m:radPr>
                      <m:deg/>
                      <m:e>
                        <m:r>
                          <a:rPr lang="en-US" altLang="zh-CN" sz="3600" b="1" i="0">
                            <a:solidFill>
                              <a:srgbClr val="01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𝟐</m:t>
                        </m:r>
                      </m:e>
                    </m:rad>
                  </m:oMath>
                </a14:m>
                <a:r>
                  <a:rPr lang="zh-CN" altLang="zh-CN" sz="15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 </a:t>
                </a:r>
                <a:r>
                  <a:rPr lang="en-US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cm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  <a:sym typeface="_⨹_3_15e37,isEnd"/>
                  </a:rPr>
                  <a:t>的速度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/>
                </a:r>
                <a:b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</a:b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向终</a:t>
                </a:r>
                <a:r>
                  <a:rPr lang="zh-CN" altLang="zh-CN" sz="3600" b="1" i="0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点</a:t>
                </a:r>
                <a:r>
                  <a:rPr lang="en-US" altLang="zh-CN" sz="3600" b="1" i="1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A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运动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；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同时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动</a:t>
                </a:r>
                <a:r>
                  <a:rPr lang="zh-CN" altLang="zh-CN" sz="3600" b="1" i="0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点</a:t>
                </a:r>
                <a:r>
                  <a:rPr lang="en-US" altLang="zh-CN" sz="3600" b="1" i="1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Q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从</a:t>
                </a:r>
                <a:r>
                  <a:rPr lang="zh-CN" altLang="zh-CN" sz="3600" b="1" i="0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点</a:t>
                </a:r>
                <a:r>
                  <a:rPr lang="en-US" altLang="zh-CN" sz="3600" b="1" i="1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C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出发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  <a:r>
                  <a:rPr lang="zh-CN" altLang="zh-CN" sz="3600" b="1" i="0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沿</a:t>
                </a:r>
                <a:r>
                  <a:rPr lang="en-US" altLang="zh-CN" sz="3600" b="1" i="1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C</a:t>
                </a:r>
                <a:r>
                  <a:rPr lang="en-US" altLang="zh-CN" sz="3600" b="1" i="1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B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  <a:sym typeface="_⨹_3_81c31,isEnd"/>
                  </a:rPr>
                  <a:t>方向以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/>
                </a:r>
                <a:b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</a:b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每秒</a:t>
                </a:r>
                <a:r>
                  <a:rPr lang="en-US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1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 </a:t>
                </a:r>
                <a:r>
                  <a:rPr lang="en-US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cm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的速度向终</a:t>
                </a:r>
                <a:r>
                  <a:rPr lang="zh-CN" altLang="zh-CN" sz="3600" b="1" i="0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点</a:t>
                </a:r>
                <a:r>
                  <a:rPr lang="en-US" altLang="zh-CN" sz="3600" b="1" i="1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B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运动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将</a:t>
                </a:r>
                <a:r>
                  <a:rPr lang="en-US" altLang="zh-CN" sz="3600" b="1" i="0" u="none" spc="375">
                    <a:solidFill>
                      <a:srgbClr val="000000"/>
                    </a:solidFill>
                    <a:effectLst/>
                    <a:latin typeface="Cambria Math" pitchFamily="36"/>
                    <a:ea typeface="Cambria Math" pitchFamily="36"/>
                  </a:rPr>
                  <a:t>△</a:t>
                </a:r>
                <a:r>
                  <a:rPr lang="en-US" altLang="zh-CN" sz="3600" b="1" i="1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BP</a:t>
                </a:r>
                <a:r>
                  <a:rPr lang="en-US" altLang="zh-CN" sz="3600" b="1" i="1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Q</a:t>
                </a:r>
                <a:r>
                  <a:rPr lang="zh-CN" altLang="zh-CN" sz="3600" b="1" i="0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沿</a:t>
                </a:r>
                <a:r>
                  <a:rPr lang="en-US" altLang="zh-CN" sz="3600" b="1" i="1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B</a:t>
                </a:r>
                <a:r>
                  <a:rPr lang="en-US" altLang="zh-CN" sz="3600" b="1" i="1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C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翻折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  <a:sym typeface="_⨹_1_96315,isEnd"/>
                  </a:rPr>
                  <a:t>，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/>
                </a:r>
                <a:b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</a:br>
                <a:r>
                  <a:rPr lang="zh-CN" altLang="zh-CN" sz="3600" b="1" i="0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点</a:t>
                </a:r>
                <a:r>
                  <a:rPr lang="en-US" altLang="zh-CN" sz="3600" b="1" i="1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P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的对应点为点</a:t>
                </a:r>
                <a:r>
                  <a:rPr lang="en-US" altLang="zh-CN" sz="3600" b="1" i="1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P'</a:t>
                </a:r>
                <a:r>
                  <a:rPr lang="en-US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.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设</a:t>
                </a:r>
                <a:r>
                  <a:rPr lang="zh-CN" altLang="zh-CN" sz="3600" b="1" i="0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点</a:t>
                </a:r>
                <a:r>
                  <a:rPr lang="en-US" altLang="zh-CN" sz="3600" b="1" i="1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Q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运动的时间</a:t>
                </a:r>
                <a:r>
                  <a:rPr lang="zh-CN" altLang="zh-CN" sz="3600" b="1" i="0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为</a:t>
                </a:r>
                <a:r>
                  <a:rPr lang="en-US" altLang="zh-CN" sz="3600" b="1" i="1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t</a:t>
                </a:r>
                <a:r>
                  <a:rPr lang="zh-CN" altLang="zh-CN" sz="15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 </a:t>
                </a:r>
                <a:r>
                  <a:rPr lang="en-US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s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  <a:sym typeface="_⨹_4_7ed6d,isEnd"/>
                  </a:rPr>
                  <a:t>则当四边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/>
                </a:r>
                <a:b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</a:b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形</a:t>
                </a:r>
                <a:r>
                  <a:rPr lang="en-US" altLang="zh-CN" sz="3600" b="1" i="1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QPBP'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为菱形时</a:t>
                </a:r>
                <a:r>
                  <a:rPr lang="zh-CN" altLang="zh-CN" sz="3600" b="1" i="0" u="none" spc="375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  <a:r>
                  <a:rPr lang="en-US" altLang="zh-CN" sz="3600" b="1" i="1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t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的值为</a:t>
                </a:r>
                <a:r>
                  <a:rPr sz="5200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/>
                  </a:rPr>
                  <a:t> </a:t>
                </a:r>
                <a:r>
                  <a:rPr sz="2000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/>
                  </a:rPr>
                  <a:t>                   </a:t>
                </a:r>
                <a:r>
                  <a:rPr sz="1300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/>
                  </a:rPr>
                  <a:t> </a:t>
                </a:r>
                <a:r>
                  <a:rPr sz="100" spc="-100">
                    <a:latin typeface="Times New Roman"/>
                  </a:rPr>
                  <a:t>⁠</a:t>
                </a:r>
                <a:r>
                  <a:rPr lang="en-US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  <a:sym typeface=",isEnd"/>
                  </a:rPr>
                  <a:t>.</a:t>
                </a:r>
              </a:p>
            </p:txBody>
          </p:sp>
        </mc:Choice>
        <mc:Fallback xmlns="">
          <p:sp>
            <p:nvSpPr>
              <p:cNvPr id="11575" name="yt_shape_1157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0119" y="476795"/>
                <a:ext cx="11492915" cy="3624262"/>
              </a:xfrm>
              <a:prstGeom prst="rect">
                <a:avLst/>
              </a:prstGeom>
              <a:blipFill>
                <a:blip r:embed="rId2"/>
                <a:stretch>
                  <a:fillRect l="-2440" t="-4538" b="-521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" name="文本框 1">
                <a:extLst>
                  <a:ext uri="{FF2B5EF4-FFF2-40B4-BE49-F238E27FC236}">
                    <a16:creationId xmlns:a16="http://schemas.microsoft.com/office/drawing/2014/main" id="{65A2EDD7-8F35-12D5-8218-D4557B618FFE}"/>
                  </a:ext>
                </a:extLst>
              </p:cNvPr>
              <p:cNvSpPr txBox="1"/>
              <p:nvPr/>
            </p:nvSpPr>
            <p:spPr>
              <a:xfrm>
                <a:off x="6628657" y="3112699"/>
                <a:ext cx="1086549" cy="886092"/>
              </a:xfrm>
              <a:prstGeom prst="rect">
                <a:avLst/>
              </a:prstGeom>
              <a:noFill/>
            </p:spPr>
            <p:txBody>
              <a:bodyPr vert="horz" wrap="none" rtlCol="0" anchor="ctr">
                <a:no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kumimoji="0" lang="en-US" altLang="zh-CN" sz="3600" b="1" i="1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FF0000"/>
                            </a:solidFill>
                            <a:effectLst/>
                            <a:uLnTx/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72" charset="0"/>
                          </a:rPr>
                        </m:ctrlPr>
                      </m:fPr>
                      <m:num>
                        <m:r>
                          <a:rPr kumimoji="0" lang="en-US" altLang="zh-CN" sz="3600" b="1" i="0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FF0000"/>
                            </a:solidFill>
                            <a:effectLst/>
                            <a:uLnTx/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𝟏𝟎</m:t>
                        </m:r>
                      </m:num>
                      <m:den>
                        <m:r>
                          <a:rPr kumimoji="0" lang="en-US" altLang="zh-CN" sz="3600" b="1" i="0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FF0000"/>
                            </a:solidFill>
                            <a:effectLst/>
                            <a:uLnTx/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𝟑</m:t>
                        </m:r>
                      </m:den>
                    </m:f>
                  </m:oMath>
                </a14:m>
                <a:r>
                  <a:rPr kumimoji="0" lang="en-US" altLang="zh-CN" sz="1500" b="1" i="1" strike="noStrike" kern="1200" cap="none" spc="0" normalizeH="0" baseline="0" noProof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>
                      <a:solidFill>
                        <a:srgbClr val="000000"/>
                      </a:solidFill>
                    </a:uFill>
                    <a:latin typeface="Times New Roman" panose="02040503050406030204" pitchFamily="72" charset="0"/>
                    <a:ea typeface="Cambria Math" panose="02040503050406030204" pitchFamily="72" charset="0"/>
                  </a:rPr>
                  <a:t> </a:t>
                </a:r>
                <a:r>
                  <a:rPr kumimoji="0" lang="zh-CN" altLang="zh-CN" sz="3600" b="1" i="0" strike="noStrike" kern="1200" cap="none" spc="0" normalizeH="0" baseline="0" noProof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>
                      <a:solidFill>
                        <a:srgbClr val="000000"/>
                      </a:solidFill>
                    </a:uFill>
                    <a:latin typeface="Times New Roman" pitchFamily="36"/>
                    <a:ea typeface="宋体" pitchFamily="36"/>
                  </a:rPr>
                  <a:t>　</a:t>
                </a:r>
                <a:endParaRPr lang="zh-CN" altLang="en-US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2" name="文本框 1">
                <a:extLst>
                  <a:ext uri="{FF2B5EF4-FFF2-40B4-BE49-F238E27FC236}">
                    <a16:creationId xmlns:a16="http://schemas.microsoft.com/office/drawing/2014/main" id="{65A2EDD7-8F35-12D5-8218-D4557B618FF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28657" y="3112699"/>
                <a:ext cx="1086549" cy="886092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4" name="yt_shape_11577" title="H_218.5815">
            <a:extLst>
              <a:ext uri="{FF2B5EF4-FFF2-40B4-BE49-F238E27FC236}">
                <a16:creationId xmlns:a16="http://schemas.microsoft.com/office/drawing/2014/main" id="{249740F1-2B05-4C5A-B423-6F681AEFABC2}"/>
              </a:ext>
            </a:extLst>
          </p:cNvPr>
          <p:cNvGrpSpPr/>
          <p:nvPr/>
        </p:nvGrpSpPr>
        <p:grpSpPr>
          <a:xfrm>
            <a:off x="8616175" y="3317200"/>
            <a:ext cx="2879290" cy="2775985"/>
            <a:chOff x="0" y="0"/>
            <a:chExt cx="2879290" cy="2775985"/>
          </a:xfrm>
        </p:grpSpPr>
        <p:pic>
          <p:nvPicPr>
            <p:cNvPr id="5" name="yt_image_11577">
              <a:extLst>
                <a:ext uri="">
                  <a16:creationId xmlns="" xmlns:a16="http://schemas.microsoft.com/office/drawing/2014/main" xmlns:a14="http://schemas.microsoft.com/office/drawing/2010/main" xmlns:mc="http://schemas.openxmlformats.org/markup-compatibility/2006" id="{5351258F-BC95-41E6-9372-C2FE361B029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0" y="0"/>
              <a:ext cx="2879290" cy="218598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" name="yt_shape_11579" descr="{&quot;rangeId&quot;:0,&quot;IgnoreLineSpacing&quot;:1}"/>
            <p:cNvSpPr txBox="1"/>
            <p:nvPr/>
          </p:nvSpPr>
          <p:spPr>
            <a:xfrm>
              <a:off x="296898" y="2221987"/>
              <a:ext cx="2314736" cy="553998"/>
            </a:xfrm>
            <a:prstGeom prst="rect">
              <a:avLst/>
            </a:prstGeom>
          </p:spPr>
          <p:txBody>
            <a:bodyPr vert="horz" wrap="none" lIns="0" tIns="0" rIns="0" bIns="0" rtlCol="0">
              <a:noAutofit/>
            </a:bodyPr>
            <a:lstStyle/>
            <a:p>
              <a:pPr algn="l" eaLnBrk="1" latinLnBrk="0" hangingPunct="0">
                <a:lnSpc>
                  <a:spcPct val="100000"/>
                </a:lnSpc>
              </a:pP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宋体" pitchFamily="36"/>
                  <a:ea typeface="宋体" pitchFamily="36"/>
                </a:rPr>
                <a:t>（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第</a:t>
              </a:r>
              <a:r>
                <a:rPr lang="en-US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宋体" pitchFamily="36"/>
                </a:rPr>
                <a:t>12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题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宋体" pitchFamily="36"/>
                  <a:ea typeface="宋体" pitchFamily="36"/>
                </a:rPr>
                <a:t>）</a:t>
              </a: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allAtOnce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84" name="yt_shape_11484"/>
          <p:cNvSpPr txBox="1"/>
          <p:nvPr/>
        </p:nvSpPr>
        <p:spPr>
          <a:xfrm>
            <a:off x="4393046" y="540000"/>
            <a:ext cx="3288208" cy="477054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en-US" altLang="zh-CN" sz="3100" b="0" i="0" u="none" spc="24866">
                <a:solidFill>
                  <a:srgbClr val="1EE3CF"/>
                </a:solidFill>
                <a:effectLst/>
                <a:latin typeface="Times New Roman" pitchFamily="31"/>
                <a:ea typeface="宋体" pitchFamily="31"/>
              </a:rPr>
              <a:t> </a:t>
            </a:r>
          </a:p>
        </p:txBody>
      </p:sp>
      <p:pic>
        <p:nvPicPr>
          <p:cNvPr id="11483" name="yt_image_11483">
            <a:extLst>
              <a:ext uri="">
                <a16:creationId xmlns="" xmlns:a16="http://schemas.microsoft.com/office/drawing/2014/main" xmlns:a14="http://schemas.microsoft.com/office/drawing/2010/main" id="{5351258F-BC95-41E6-9372-C2FE361B02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93046" y="575735"/>
            <a:ext cx="3255632" cy="479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486" name="yt_shape_11486"/>
          <p:cNvSpPr txBox="1"/>
          <p:nvPr/>
        </p:nvSpPr>
        <p:spPr>
          <a:xfrm>
            <a:off x="540119" y="1105834"/>
            <a:ext cx="11492915" cy="1107996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1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Times New Roman" pitchFamily="36"/>
              </a:rPr>
              <a:t> 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2024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Times New Roman" pitchFamily="36"/>
              </a:rPr>
              <a:t>·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楷体" pitchFamily="36"/>
              </a:rPr>
              <a:t>陕西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下列平行四边形中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7_8a3a2"/>
              </a:rPr>
              <a:t>根据图中所标出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的数据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不一定是菱形的是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zh-CN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　</a:t>
            </a:r>
            <a:r>
              <a:rPr lang="en-US" altLang="zh-CN" sz="3600" b="1" i="0" u="none">
                <a:solidFill>
                  <a:srgbClr val="FF0000">
                    <a:alpha val="0"/>
                  </a:srgbClr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　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</a:p>
        </p:txBody>
      </p:sp>
      <p:sp>
        <p:nvSpPr>
          <p:cNvPr id="11487" name="yt_shape_11487"/>
          <p:cNvSpPr txBox="1"/>
          <p:nvPr/>
        </p:nvSpPr>
        <p:spPr>
          <a:xfrm>
            <a:off x="540000" y="2264618"/>
            <a:ext cx="4634282" cy="1284967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en-US" altLang="zh-CN" sz="8350" b="0" i="0" u="none">
                <a:solidFill>
                  <a:srgbClr val="1EE3CF"/>
                </a:solidFill>
                <a:effectLst/>
                <a:latin typeface="Times New Roman" pitchFamily="84"/>
                <a:ea typeface="Times New Roman" pitchFamily="84"/>
                <a:sym typeface="Finished"/>
              </a:rPr>
              <a:t> </a:t>
            </a:r>
            <a:r>
              <a:rPr lang="en-US" altLang="zh-CN" sz="3600" b="0" i="0" u="none">
                <a:solidFill>
                  <a:srgbClr val="1EE3CF"/>
                </a:solidFill>
                <a:effectLst/>
                <a:latin typeface="Times New Roman" pitchFamily="36"/>
                <a:ea typeface="宋体" pitchFamily="36"/>
                <a:sym typeface=""/>
              </a:rPr>
              <a:t>             </a:t>
            </a:r>
            <a:r>
              <a:rPr lang="en-US" altLang="zh-CN" sz="3000" b="0" i="0" u="none">
                <a:solidFill>
                  <a:srgbClr val="1EE3CF"/>
                </a:solidFill>
                <a:effectLst/>
                <a:latin typeface="Times New Roman" pitchFamily="30"/>
                <a:ea typeface="宋体" pitchFamily="30"/>
                <a:sym typeface=""/>
              </a:rPr>
              <a:t> 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	</a:t>
            </a:r>
            <a:r>
              <a:rPr lang="en-US" altLang="zh-CN" sz="8350" b="0" i="0" u="none">
                <a:solidFill>
                  <a:srgbClr val="1EE3CF"/>
                </a:solidFill>
                <a:effectLst/>
                <a:latin typeface="Times New Roman" pitchFamily="84"/>
                <a:ea typeface="Times New Roman" pitchFamily="84"/>
                <a:sym typeface="Finished"/>
              </a:rPr>
              <a:t> </a:t>
            </a:r>
            <a:r>
              <a:rPr lang="en-US" altLang="zh-CN" sz="3600" b="0" i="0" u="none">
                <a:solidFill>
                  <a:srgbClr val="1EE3CF"/>
                </a:solidFill>
                <a:effectLst/>
                <a:latin typeface="Times New Roman" pitchFamily="36"/>
                <a:ea typeface="宋体" pitchFamily="36"/>
                <a:sym typeface=""/>
              </a:rPr>
              <a:t>             </a:t>
            </a:r>
            <a:r>
              <a:rPr lang="en-US" altLang="zh-CN" sz="3000" b="0" i="0" u="none">
                <a:solidFill>
                  <a:srgbClr val="1EE3CF"/>
                </a:solidFill>
                <a:effectLst/>
                <a:latin typeface="Times New Roman" pitchFamily="30"/>
                <a:ea typeface="宋体" pitchFamily="30"/>
                <a:sym typeface=""/>
              </a:rPr>
              <a:t> </a:t>
            </a:r>
          </a:p>
        </p:txBody>
      </p:sp>
      <p:sp>
        <p:nvSpPr>
          <p:cNvPr id="11488" name="yt_shape_11488"/>
          <p:cNvSpPr txBox="1"/>
          <p:nvPr/>
        </p:nvSpPr>
        <p:spPr>
          <a:xfrm>
            <a:off x="539999" y="3600373"/>
            <a:ext cx="10524345" cy="55399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hangingPunct="0">
              <a:tabLst>
                <a:tab pos="870102" algn="l"/>
              </a:tabLst>
            </a:pPr>
            <a:r>
              <a:rPr lang="en-US" altLang="zh-CN" sz="3600" b="1" i="0" u="none" smtClean="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       A</a:t>
            </a:r>
            <a:r>
              <a:rPr lang="en-US" altLang="zh-CN" sz="1150" b="0" i="0" u="none">
                <a:solidFill>
                  <a:srgbClr val="000000"/>
                </a:solidFill>
                <a:effectLst/>
                <a:latin typeface="宋体" pitchFamily="12"/>
                <a:ea typeface="宋体" pitchFamily="12"/>
              </a:rPr>
              <a:t>	</a:t>
            </a:r>
            <a:r>
              <a:rPr lang="en-US" altLang="zh-CN" sz="1150" b="0" i="0" u="none" smtClean="0">
                <a:solidFill>
                  <a:srgbClr val="000000"/>
                </a:solidFill>
                <a:effectLst/>
                <a:latin typeface="宋体" pitchFamily="12"/>
                <a:ea typeface="宋体" pitchFamily="12"/>
              </a:rPr>
              <a:t>                         </a:t>
            </a:r>
            <a:r>
              <a:rPr lang="en-US" altLang="zh-CN" sz="3600" b="1" smtClean="0">
                <a:solidFill>
                  <a:srgbClr val="000000"/>
                </a:solidFill>
                <a:latin typeface="Times New Roman" pitchFamily="36"/>
                <a:ea typeface="宋体" pitchFamily="36"/>
              </a:rPr>
              <a:t>B                        C</a:t>
            </a:r>
            <a:r>
              <a:rPr lang="en-US" altLang="zh-CN" sz="1150">
                <a:solidFill>
                  <a:srgbClr val="000000"/>
                </a:solidFill>
                <a:latin typeface="宋体" pitchFamily="12"/>
                <a:ea typeface="宋体" pitchFamily="12"/>
              </a:rPr>
              <a:t>	</a:t>
            </a:r>
            <a:r>
              <a:rPr lang="en-US" altLang="zh-CN" sz="1150" smtClean="0">
                <a:solidFill>
                  <a:srgbClr val="000000"/>
                </a:solidFill>
                <a:latin typeface="宋体" pitchFamily="12"/>
                <a:ea typeface="宋体" pitchFamily="12"/>
              </a:rPr>
              <a:t>                             </a:t>
            </a:r>
            <a:r>
              <a:rPr lang="en-US" altLang="zh-CN" sz="3600" b="1" smtClean="0">
                <a:solidFill>
                  <a:srgbClr val="000000"/>
                </a:solidFill>
                <a:latin typeface="Times New Roman" pitchFamily="36"/>
                <a:ea typeface="宋体" pitchFamily="36"/>
              </a:rPr>
              <a:t>D</a:t>
            </a:r>
            <a:endParaRPr lang="en-US" altLang="zh-CN" sz="3600" b="1">
              <a:solidFill>
                <a:srgbClr val="000000"/>
              </a:solidFill>
              <a:latin typeface="Times New Roman" pitchFamily="36"/>
              <a:ea typeface="宋体" pitchFamily="36"/>
            </a:endParaRPr>
          </a:p>
          <a:p>
            <a:pPr algn="l" eaLnBrk="1" latinLnBrk="0" hangingPunct="0">
              <a:lnSpc>
                <a:spcPct val="100000"/>
              </a:lnSpc>
              <a:tabLst>
                <a:tab pos="870102" algn="l"/>
              </a:tabLst>
            </a:pPr>
            <a:endParaRPr lang="en-US" altLang="zh-CN" sz="3600" b="1" i="0" u="none">
              <a:solidFill>
                <a:srgbClr val="000000"/>
              </a:solidFill>
              <a:effectLst/>
              <a:latin typeface="Times New Roman" pitchFamily="36"/>
              <a:ea typeface="宋体" pitchFamily="36"/>
            </a:endParaRPr>
          </a:p>
        </p:txBody>
      </p:sp>
      <p:sp>
        <p:nvSpPr>
          <p:cNvPr id="11489" name="yt_shape_11489"/>
          <p:cNvSpPr txBox="1"/>
          <p:nvPr/>
        </p:nvSpPr>
        <p:spPr>
          <a:xfrm>
            <a:off x="540000" y="4205159"/>
            <a:ext cx="4634282" cy="1284967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en-US" altLang="zh-CN" sz="8350" b="0" i="0" u="none">
                <a:solidFill>
                  <a:srgbClr val="1EE3CF"/>
                </a:solidFill>
                <a:effectLst/>
                <a:latin typeface="Times New Roman" pitchFamily="84"/>
                <a:ea typeface="Times New Roman" pitchFamily="84"/>
                <a:sym typeface="Finished"/>
              </a:rPr>
              <a:t> </a:t>
            </a:r>
            <a:r>
              <a:rPr lang="en-US" altLang="zh-CN" sz="3600" b="0" i="0" u="none">
                <a:solidFill>
                  <a:srgbClr val="1EE3CF"/>
                </a:solidFill>
                <a:effectLst/>
                <a:latin typeface="Times New Roman" pitchFamily="36"/>
                <a:ea typeface="宋体" pitchFamily="36"/>
                <a:sym typeface=""/>
              </a:rPr>
              <a:t>             </a:t>
            </a:r>
            <a:r>
              <a:rPr lang="en-US" altLang="zh-CN" sz="3000" b="0" i="0" u="none">
                <a:solidFill>
                  <a:srgbClr val="1EE3CF"/>
                </a:solidFill>
                <a:effectLst/>
                <a:latin typeface="Times New Roman" pitchFamily="30"/>
                <a:ea typeface="宋体" pitchFamily="30"/>
                <a:sym typeface=""/>
              </a:rPr>
              <a:t> 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	</a:t>
            </a:r>
            <a:r>
              <a:rPr lang="en-US" altLang="zh-CN" sz="8350" b="0" i="0" u="none">
                <a:solidFill>
                  <a:srgbClr val="1EE3CF"/>
                </a:solidFill>
                <a:effectLst/>
                <a:latin typeface="Times New Roman" pitchFamily="84"/>
                <a:ea typeface="Times New Roman" pitchFamily="84"/>
                <a:sym typeface="Finished"/>
              </a:rPr>
              <a:t> </a:t>
            </a:r>
            <a:r>
              <a:rPr lang="en-US" altLang="zh-CN" sz="3600" b="0" i="0" u="none">
                <a:solidFill>
                  <a:srgbClr val="1EE3CF"/>
                </a:solidFill>
                <a:effectLst/>
                <a:latin typeface="Times New Roman" pitchFamily="36"/>
                <a:ea typeface="宋体" pitchFamily="36"/>
                <a:sym typeface=""/>
              </a:rPr>
              <a:t>             </a:t>
            </a:r>
            <a:r>
              <a:rPr lang="en-US" altLang="zh-CN" sz="3000" b="0" i="0" u="none">
                <a:solidFill>
                  <a:srgbClr val="1EE3CF"/>
                </a:solidFill>
                <a:effectLst/>
                <a:latin typeface="Times New Roman" pitchFamily="30"/>
                <a:ea typeface="宋体" pitchFamily="30"/>
                <a:sym typeface=""/>
              </a:rPr>
              <a:t> </a:t>
            </a:r>
          </a:p>
        </p:txBody>
      </p:sp>
      <p:sp>
        <p:nvSpPr>
          <p:cNvPr id="11490" name="yt_shape_11490"/>
          <p:cNvSpPr txBox="1"/>
          <p:nvPr/>
        </p:nvSpPr>
        <p:spPr>
          <a:xfrm>
            <a:off x="540000" y="5540914"/>
            <a:ext cx="1211870" cy="55399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  <a:tabLst>
                <a:tab pos="870102" algn="l"/>
              </a:tabLst>
            </a:pPr>
            <a:endParaRPr lang="en-US" altLang="zh-CN" sz="3600" b="1" i="0" u="none">
              <a:solidFill>
                <a:srgbClr val="000000"/>
              </a:solidFill>
              <a:effectLst/>
              <a:latin typeface="Times New Roman" pitchFamily="36"/>
              <a:ea typeface="宋体" pitchFamily="36"/>
            </a:endParaRPr>
          </a:p>
        </p:txBody>
      </p:sp>
      <p:pic>
        <p:nvPicPr>
          <p:cNvPr id="3" name="yt_shape_1731372955027">
            <a:extLst>
              <a:ext uri="{FF2B5EF4-FFF2-40B4-BE49-F238E27FC236}">
                <a16:creationId xmlns:a16="http://schemas.microsoft.com/office/drawing/2014/main" id="{A66E4D85-8A13-E78B-9863-02B0A837064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5703" y="2408356"/>
            <a:ext cx="1846452" cy="1005952"/>
          </a:xfrm>
          <a:prstGeom prst="rect">
            <a:avLst/>
          </a:prstGeom>
        </p:spPr>
      </p:pic>
      <p:pic>
        <p:nvPicPr>
          <p:cNvPr id="5" name="yt_shape_1731372955055">
            <a:extLst>
              <a:ext uri="{FF2B5EF4-FFF2-40B4-BE49-F238E27FC236}">
                <a16:creationId xmlns:a16="http://schemas.microsoft.com/office/drawing/2014/main" id="{34AFE997-5F3B-A6CC-1DEF-29BEAE10076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8903" y="2397912"/>
            <a:ext cx="1846452" cy="1005952"/>
          </a:xfrm>
          <a:prstGeom prst="rect">
            <a:avLst/>
          </a:prstGeom>
        </p:spPr>
      </p:pic>
      <p:pic>
        <p:nvPicPr>
          <p:cNvPr id="7" name="yt_shape_1731372955136">
            <a:extLst>
              <a:ext uri="{FF2B5EF4-FFF2-40B4-BE49-F238E27FC236}">
                <a16:creationId xmlns:a16="http://schemas.microsoft.com/office/drawing/2014/main" id="{21BE9486-E7B2-11A6-9B25-03DF464DB4FB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72279" y="2418800"/>
            <a:ext cx="1846452" cy="1005952"/>
          </a:xfrm>
          <a:prstGeom prst="rect">
            <a:avLst/>
          </a:prstGeom>
        </p:spPr>
      </p:pic>
      <p:pic>
        <p:nvPicPr>
          <p:cNvPr id="9" name="yt_shape_1731372955166">
            <a:extLst>
              <a:ext uri="{FF2B5EF4-FFF2-40B4-BE49-F238E27FC236}">
                <a16:creationId xmlns:a16="http://schemas.microsoft.com/office/drawing/2014/main" id="{145DDAE8-867D-114B-8362-E171C5D903C0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05913" y="2429244"/>
            <a:ext cx="1846452" cy="1005952"/>
          </a:xfrm>
          <a:prstGeom prst="rect">
            <a:avLst/>
          </a:prstGeom>
        </p:spPr>
      </p:pic>
      <p:sp>
        <p:nvSpPr>
          <p:cNvPr id="2" name="文本框 1">
            <a:extLst>
              <a:ext uri="{FF2B5EF4-FFF2-40B4-BE49-F238E27FC236}">
                <a16:creationId xmlns:a16="http://schemas.microsoft.com/office/drawing/2014/main" id="{E0D06934-3F09-A390-700B-524F2AA2184A}"/>
              </a:ext>
            </a:extLst>
          </p:cNvPr>
          <p:cNvSpPr txBox="1"/>
          <p:nvPr/>
        </p:nvSpPr>
        <p:spPr>
          <a:xfrm>
            <a:off x="6873132" y="1607668"/>
            <a:ext cx="510286" cy="642252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r>
              <a:rPr kumimoji="0" lang="en-US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36"/>
                <a:ea typeface="宋体" pitchFamily="36"/>
                <a:cs typeface="+mn-cs"/>
              </a:rPr>
              <a:t>C</a:t>
            </a:r>
            <a:endParaRPr lang="zh-CN" altLang="en-US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allAtOnce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81" name="yt_shape_11581"/>
          <p:cNvSpPr txBox="1"/>
          <p:nvPr/>
        </p:nvSpPr>
        <p:spPr>
          <a:xfrm>
            <a:off x="540119" y="583743"/>
            <a:ext cx="11492915" cy="3323987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13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Times New Roman" pitchFamily="36"/>
              </a:rPr>
              <a:t> 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如图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在矩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形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ABC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中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2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3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、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1_65798"/>
              </a:rPr>
              <a:t>F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分别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是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、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的中点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</a:p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1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在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边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上取一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点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M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使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点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关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于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M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的对称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点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1_38a2d"/>
              </a:rPr>
              <a:t>G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恰好落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在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上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设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M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与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相交于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点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N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求证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：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2_9bb04"/>
              </a:rPr>
              <a:t>四边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形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ANG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M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是菱形</a:t>
            </a:r>
            <a:r>
              <a:rPr lang="zh-CN" altLang="zh-CN" sz="3600" b="1" i="0" u="none" smtClean="0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；</a:t>
            </a:r>
            <a:endParaRPr lang="en-US" altLang="zh-CN" sz="3600" b="1" i="0" u="none">
              <a:solidFill>
                <a:srgbClr val="000000"/>
              </a:solidFill>
              <a:effectLst/>
              <a:latin typeface="宋体" pitchFamily="36"/>
              <a:ea typeface="宋体" pitchFamily="36"/>
            </a:endParaRPr>
          </a:p>
        </p:txBody>
      </p:sp>
      <p:pic>
        <p:nvPicPr>
          <p:cNvPr id="4" name="yt_image_11583">
            <a:extLst>
              <a:ext uri="">
                <a16:creationId xmlns="" xmlns:a16="http://schemas.microsoft.com/office/drawing/2014/main" xmlns:mc="http://schemas.openxmlformats.org/markup-compatibility/2006" xmlns:a14="http://schemas.microsoft.com/office/drawing/2010/main" id="{5351258F-BC95-41E6-9372-C2FE361B02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95199" y="3212985"/>
            <a:ext cx="3001602" cy="21056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87" name="yt_shape_11587"/>
          <p:cNvSpPr txBox="1"/>
          <p:nvPr/>
        </p:nvSpPr>
        <p:spPr>
          <a:xfrm>
            <a:off x="540000" y="548800"/>
            <a:ext cx="10251204" cy="4431983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1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证明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：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如答案图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设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G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交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M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N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于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点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O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 </a:t>
            </a:r>
          </a:p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∵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、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G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关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于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M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对称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∴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O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G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O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G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⊥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M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N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 </a:t>
            </a:r>
          </a:p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∵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、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分别是矩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形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ABC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中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、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的中点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</a:p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∴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∥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即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M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∥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N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G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∴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MA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O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NG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O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 </a:t>
            </a:r>
          </a:p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又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∵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O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G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O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AO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M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GO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N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</a:p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∴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Cambria Math" pitchFamily="36"/>
                <a:ea typeface="Cambria Math" pitchFamily="36"/>
              </a:rPr>
              <a:t>△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AO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M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≌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△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GO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N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 S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 A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 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），</a:t>
            </a:r>
          </a:p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∴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M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N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G</a:t>
            </a:r>
            <a:r>
              <a:rPr lang="zh-CN" altLang="zh-CN" sz="3600" b="1" i="0" u="none" smtClean="0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  <a:endParaRPr lang="en-US" altLang="zh-CN" sz="3600" b="1" i="0" u="none" smtClean="0">
              <a:solidFill>
                <a:srgbClr val="FF0000"/>
              </a:solidFill>
              <a:effectLst/>
              <a:latin typeface="宋体" pitchFamily="36"/>
              <a:ea typeface="宋体" pitchFamily="36"/>
            </a:endParaRPr>
          </a:p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 smtClean="0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∴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四边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形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ANG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M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是平行四边形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.</a:t>
            </a:r>
          </a:p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又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∵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G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⊥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M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N</a:t>
            </a:r>
            <a:r>
              <a:rPr lang="zh-CN" altLang="zh-CN" sz="3600" b="1" i="0" u="none" smtClean="0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  <a:endParaRPr lang="en-US" altLang="zh-CN" sz="3600" b="1" i="0" u="none" smtClean="0">
              <a:solidFill>
                <a:srgbClr val="FF0000"/>
              </a:solidFill>
              <a:effectLst/>
              <a:latin typeface="宋体" pitchFamily="36"/>
              <a:ea typeface="宋体" pitchFamily="36"/>
            </a:endParaRPr>
          </a:p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 smtClean="0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∴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四边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形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ANG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M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是菱形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.</a:t>
            </a:r>
          </a:p>
        </p:txBody>
      </p:sp>
      <p:pic>
        <p:nvPicPr>
          <p:cNvPr id="3" name="yt_image_11597" title="H_182.37495">
            <a:extLst>
              <a:ext uri="">
                <a16:creationId xmlns="" xmlns:a16="http://schemas.microsoft.com/office/drawing/2014/main" xmlns:mc="http://schemas.openxmlformats.org/markup-compatibility/2006" xmlns:a14="http://schemas.microsoft.com/office/drawing/2010/main" id="{5351258F-BC95-41E6-9372-C2FE361B02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56150" y="2864877"/>
            <a:ext cx="3301762" cy="23161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yt_shape_11599"/>
          <p:cNvSpPr txBox="1"/>
          <p:nvPr/>
        </p:nvSpPr>
        <p:spPr>
          <a:xfrm>
            <a:off x="9036025" y="5179162"/>
            <a:ext cx="2316340" cy="55399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答案图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）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5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5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15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5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15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15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5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5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5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15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15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15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8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58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58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8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158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158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8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158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158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8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158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158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587" grpId="0" build="allAtOnce"/>
      <p:bldP spid="4" grpId="0" build="allAtOnce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yt_image_11583">
            <a:extLst>
              <a:ext uri="">
                <a16:creationId xmlns="" xmlns:a16="http://schemas.microsoft.com/office/drawing/2014/main" xmlns:mc="http://schemas.openxmlformats.org/markup-compatibility/2006" xmlns:a14="http://schemas.microsoft.com/office/drawing/2010/main" id="{5351258F-BC95-41E6-9372-C2FE361B02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478235" y="2447637"/>
            <a:ext cx="3001602" cy="21056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588" name="yt_shape_11588"/>
          <p:cNvSpPr txBox="1"/>
          <p:nvPr/>
        </p:nvSpPr>
        <p:spPr>
          <a:xfrm>
            <a:off x="540000" y="2119479"/>
            <a:ext cx="6386364" cy="55399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2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解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：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如答案图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连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结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 </a:t>
            </a:r>
          </a:p>
        </p:txBody>
      </p:sp>
      <p:sp>
        <p:nvSpPr>
          <p:cNvPr id="11589" name="yt_shape_11589"/>
          <p:cNvSpPr txBox="1"/>
          <p:nvPr/>
        </p:nvSpPr>
        <p:spPr>
          <a:xfrm>
            <a:off x="540000" y="2724265"/>
            <a:ext cx="5592878" cy="55399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由题易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知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垂直平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分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</a:p>
        </p:txBody>
      </p:sp>
      <p:sp>
        <p:nvSpPr>
          <p:cNvPr id="11590" name="yt_shape_11590"/>
          <p:cNvSpPr txBox="1"/>
          <p:nvPr/>
        </p:nvSpPr>
        <p:spPr>
          <a:xfrm>
            <a:off x="540000" y="3329051"/>
            <a:ext cx="7053213" cy="55399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∴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∴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AF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EF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 </a:t>
            </a:r>
          </a:p>
        </p:txBody>
      </p:sp>
      <p:sp>
        <p:nvSpPr>
          <p:cNvPr id="11591" name="yt_shape_11591"/>
          <p:cNvSpPr txBox="1"/>
          <p:nvPr/>
        </p:nvSpPr>
        <p:spPr>
          <a:xfrm>
            <a:off x="540120" y="3933837"/>
            <a:ext cx="11492915" cy="1107996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∵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∥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∥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0" u="none" smtClean="0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  <a:endParaRPr lang="en-US" altLang="zh-CN" sz="3600" b="1" i="0" u="none" smtClean="0">
              <a:solidFill>
                <a:srgbClr val="FF0000"/>
              </a:solidFill>
              <a:effectLst/>
              <a:latin typeface="宋体" pitchFamily="36"/>
              <a:ea typeface="宋体" pitchFamily="36"/>
            </a:endParaRPr>
          </a:p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 smtClean="0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∴</a:t>
            </a:r>
            <a:r>
              <a:rPr lang="en-US" altLang="zh-CN" sz="3600" b="1" i="0" u="none" spc="375" smtClean="0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PA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AF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EF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zh-CN" altLang="zh-CN" sz="3600" b="1" i="0" u="none" smtClean="0">
                <a:solidFill>
                  <a:srgbClr val="FF0000"/>
                </a:solidFill>
                <a:effectLst/>
                <a:latin typeface="宋体" pitchFamily="36"/>
                <a:ea typeface="宋体" pitchFamily="36"/>
                <a:sym typeface="_⨹_1_4167e"/>
              </a:rPr>
              <a:t>＝</a:t>
            </a:r>
            <a:r>
              <a:rPr lang="en-US" altLang="zh-CN" sz="3600" b="1" i="0" u="none" spc="375" smtClean="0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FB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 </a:t>
            </a:r>
          </a:p>
        </p:txBody>
      </p:sp>
      <p:pic>
        <p:nvPicPr>
          <p:cNvPr id="9" name="yt_image_11597" title="H_182.37495">
            <a:extLst>
              <a:ext uri="">
                <a16:creationId xmlns="" xmlns:a16="http://schemas.microsoft.com/office/drawing/2014/main" xmlns:mc="http://schemas.openxmlformats.org/markup-compatibility/2006" xmlns:a14="http://schemas.microsoft.com/office/drawing/2010/main" id="{5351258F-BC95-41E6-9372-C2FE361B02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28155" y="2308688"/>
            <a:ext cx="3301762" cy="23161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yt_shape_11599"/>
          <p:cNvSpPr txBox="1"/>
          <p:nvPr/>
        </p:nvSpPr>
        <p:spPr>
          <a:xfrm>
            <a:off x="9108030" y="4675127"/>
            <a:ext cx="2316340" cy="55399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答案图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）</a:t>
            </a:r>
          </a:p>
        </p:txBody>
      </p:sp>
      <p:sp>
        <p:nvSpPr>
          <p:cNvPr id="11" name="yt_shape_11581"/>
          <p:cNvSpPr txBox="1"/>
          <p:nvPr/>
        </p:nvSpPr>
        <p:spPr>
          <a:xfrm>
            <a:off x="540119" y="807771"/>
            <a:ext cx="11492915" cy="122408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 smtClean="0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2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P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是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边上一点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连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结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zh-CN" altLang="zh-CN" sz="3600" b="1" i="0" u="none" spc="375" smtClean="0">
                <a:solidFill>
                  <a:srgbClr val="000000"/>
                </a:solidFill>
                <a:effectLst/>
                <a:latin typeface="宋体" pitchFamily="36"/>
                <a:ea typeface="宋体" pitchFamily="36"/>
                <a:sym typeface="_⨹_1_85040"/>
              </a:rPr>
              <a:t>、</a:t>
            </a:r>
            <a:r>
              <a:rPr lang="en-US" altLang="zh-CN" sz="3600" b="1" i="1" u="none" smtClean="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P</a:t>
            </a:r>
            <a:r>
              <a:rPr lang="en-US" altLang="zh-CN" sz="3600" b="1" i="1" u="none" spc="375" smtClean="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若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PF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3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FB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求线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段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P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的长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5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5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15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5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15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15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5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5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5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15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588" grpId="0" build="allAtOnce"/>
      <p:bldP spid="11589" grpId="0" build="allAtOnce"/>
      <p:bldP spid="11590" grpId="0" build="allAtOnce"/>
      <p:bldP spid="11591" grpId="0" build="allAtOnce"/>
      <p:bldP spid="10" grpId="0" build="allAtOnce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95" name="yt_shape_11595"/>
          <p:cNvSpPr txBox="1"/>
          <p:nvPr/>
        </p:nvSpPr>
        <p:spPr>
          <a:xfrm>
            <a:off x="540120" y="1005960"/>
            <a:ext cx="11492915" cy="1362489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endParaRPr lang="en-US" altLang="zh-CN" sz="3600" b="1" i="0" u="none">
              <a:solidFill>
                <a:srgbClr val="FF0000"/>
              </a:solidFill>
              <a:effectLst/>
              <a:latin typeface="宋体" pitchFamily="36"/>
              <a:ea typeface="宋体" pitchFamily="36"/>
            </a:endParaRPr>
          </a:p>
        </p:txBody>
      </p:sp>
      <p:pic>
        <p:nvPicPr>
          <p:cNvPr id="11597" name="yt_image_11597" title="H_182.37495">
            <a:extLst>
              <a:ext uri="">
                <a16:creationId xmlns="" xmlns:a16="http://schemas.microsoft.com/office/drawing/2014/main" xmlns:mc="http://schemas.openxmlformats.org/markup-compatibility/2006" xmlns:a14="http://schemas.microsoft.com/office/drawing/2010/main" id="{5351258F-BC95-41E6-9372-C2FE361B02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96125" y="3191062"/>
            <a:ext cx="3301762" cy="23161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599" name="yt_shape_11599"/>
          <p:cNvSpPr txBox="1"/>
          <p:nvPr/>
        </p:nvSpPr>
        <p:spPr>
          <a:xfrm>
            <a:off x="8328155" y="5507419"/>
            <a:ext cx="2316340" cy="55399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答案图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）</a:t>
            </a:r>
          </a:p>
        </p:txBody>
      </p:sp>
      <p:sp>
        <p:nvSpPr>
          <p:cNvPr id="5" name="yt_shape_11592"/>
          <p:cNvSpPr txBox="1"/>
          <p:nvPr/>
        </p:nvSpPr>
        <p:spPr>
          <a:xfrm>
            <a:off x="540000" y="692810"/>
            <a:ext cx="10330649" cy="55399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∵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PF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PF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＋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AF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＋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EF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3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FB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</a:p>
        </p:txBody>
      </p:sp>
      <p:sp>
        <p:nvSpPr>
          <p:cNvPr id="6" name="yt_shape_11593"/>
          <p:cNvSpPr txBox="1"/>
          <p:nvPr/>
        </p:nvSpPr>
        <p:spPr>
          <a:xfrm>
            <a:off x="540000" y="1297596"/>
            <a:ext cx="8704627" cy="55399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∴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PF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FB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PA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 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∴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P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P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yt_shape_11594"/>
              <p:cNvSpPr txBox="1"/>
              <p:nvPr/>
            </p:nvSpPr>
            <p:spPr>
              <a:xfrm>
                <a:off x="540000" y="1902382"/>
                <a:ext cx="6981078" cy="553998"/>
              </a:xfrm>
              <a:prstGeom prst="rect">
                <a:avLst/>
              </a:prstGeom>
            </p:spPr>
            <p:txBody>
              <a:bodyPr vert="horz" wrap="none" lIns="0" tIns="0" rIns="0" bIns="0" rtlCol="0">
                <a:noAutofit/>
              </a:bodyPr>
              <a:lstStyle/>
              <a:p>
                <a:pPr hangingPunct="0"/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在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Rt</a:t>
                </a:r>
                <a:r>
                  <a:rPr lang="en-US" altLang="zh-CN" sz="3600" b="1" i="0" u="none" spc="375">
                    <a:solidFill>
                      <a:srgbClr val="FF0000"/>
                    </a:solidFill>
                    <a:effectLst/>
                    <a:latin typeface="Cambria Math" pitchFamily="36"/>
                    <a:ea typeface="Cambria Math" pitchFamily="36"/>
                  </a:rPr>
                  <a:t>△</a:t>
                </a:r>
                <a:r>
                  <a:rPr lang="en-US" altLang="zh-CN" sz="36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PF</a:t>
                </a:r>
                <a:r>
                  <a:rPr lang="en-US" altLang="zh-CN" sz="36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D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中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根据勾股定理</a:t>
                </a:r>
                <a:r>
                  <a:rPr lang="zh-CN" altLang="zh-CN" sz="3600" b="1" i="0" u="none" smtClean="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  <a:endParaRPr lang="en-US" altLang="zh-CN" sz="3600" b="1" i="0" u="none" smtClean="0">
                  <a:solidFill>
                    <a:srgbClr val="FF0000"/>
                  </a:solidFill>
                  <a:effectLst/>
                  <a:latin typeface="宋体" pitchFamily="36"/>
                  <a:ea typeface="宋体" pitchFamily="36"/>
                </a:endParaRPr>
              </a:p>
              <a:p>
                <a:pPr hangingPunct="0"/>
                <a:r>
                  <a:rPr lang="zh-CN" altLang="zh-CN" sz="3600" b="1" i="0" u="none" smtClean="0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得</a:t>
                </a:r>
                <a:r>
                  <a:rPr lang="en-US" altLang="zh-CN" sz="3600" b="1" i="1">
                    <a:solidFill>
                      <a:srgbClr val="FF0000"/>
                    </a:solidFill>
                    <a:latin typeface="Times New Roman" pitchFamily="36"/>
                    <a:ea typeface="宋体" pitchFamily="36"/>
                  </a:rPr>
                  <a:t>AP</a:t>
                </a:r>
                <a:r>
                  <a:rPr lang="en-US" altLang="zh-CN" sz="3600" b="1" baseline="30000">
                    <a:solidFill>
                      <a:srgbClr val="FF0000"/>
                    </a:solidFill>
                    <a:latin typeface="Times New Roman" pitchFamily="36"/>
                    <a:ea typeface="宋体" pitchFamily="36"/>
                  </a:rPr>
                  <a:t>2</a:t>
                </a:r>
                <a:r>
                  <a:rPr lang="zh-CN" altLang="zh-CN" sz="3600" b="1" spc="375">
                    <a:solidFill>
                      <a:srgbClr val="FF0000"/>
                    </a:solidFill>
                    <a:latin typeface="宋体" pitchFamily="36"/>
                    <a:ea typeface="宋体" pitchFamily="36"/>
                  </a:rPr>
                  <a:t>＝</a:t>
                </a:r>
                <a:r>
                  <a:rPr lang="en-US" altLang="zh-CN" sz="3600" b="1" i="1">
                    <a:solidFill>
                      <a:srgbClr val="FF0000"/>
                    </a:solidFill>
                    <a:latin typeface="Times New Roman" pitchFamily="36"/>
                    <a:ea typeface="宋体" pitchFamily="36"/>
                  </a:rPr>
                  <a:t>PF</a:t>
                </a:r>
                <a:r>
                  <a:rPr lang="en-US" altLang="zh-CN" sz="3600" b="1" baseline="30000">
                    <a:solidFill>
                      <a:srgbClr val="FF0000"/>
                    </a:solidFill>
                    <a:latin typeface="Times New Roman" pitchFamily="36"/>
                    <a:ea typeface="宋体" pitchFamily="36"/>
                  </a:rPr>
                  <a:t>2</a:t>
                </a:r>
                <a:r>
                  <a:rPr lang="zh-CN" altLang="zh-CN" sz="3600" b="1" spc="375">
                    <a:solidFill>
                      <a:srgbClr val="FF0000"/>
                    </a:solidFill>
                    <a:latin typeface="宋体" pitchFamily="36"/>
                    <a:ea typeface="宋体" pitchFamily="36"/>
                  </a:rPr>
                  <a:t>＝</a:t>
                </a:r>
                <a:r>
                  <a:rPr lang="en-US" altLang="zh-CN" sz="3600" b="1" i="1">
                    <a:solidFill>
                      <a:srgbClr val="FF0000"/>
                    </a:solidFill>
                    <a:latin typeface="Times New Roman" pitchFamily="36"/>
                    <a:ea typeface="宋体" pitchFamily="36"/>
                  </a:rPr>
                  <a:t>DF</a:t>
                </a:r>
                <a:r>
                  <a:rPr lang="en-US" altLang="zh-CN" sz="3600" b="1" baseline="30000">
                    <a:solidFill>
                      <a:srgbClr val="FF0000"/>
                    </a:solidFill>
                    <a:latin typeface="Times New Roman" pitchFamily="36"/>
                    <a:ea typeface="宋体" pitchFamily="36"/>
                  </a:rPr>
                  <a:t>2</a:t>
                </a:r>
                <a:r>
                  <a:rPr lang="zh-CN" altLang="zh-CN" sz="3600" b="1" spc="375">
                    <a:solidFill>
                      <a:srgbClr val="FF0000"/>
                    </a:solidFill>
                    <a:latin typeface="宋体" pitchFamily="36"/>
                    <a:ea typeface="宋体" pitchFamily="36"/>
                  </a:rPr>
                  <a:t>＋</a:t>
                </a:r>
                <a:r>
                  <a:rPr lang="en-US" altLang="zh-CN" sz="3600" b="1" i="1">
                    <a:solidFill>
                      <a:srgbClr val="FF0000"/>
                    </a:solidFill>
                    <a:latin typeface="Times New Roman" pitchFamily="36"/>
                    <a:ea typeface="宋体" pitchFamily="36"/>
                  </a:rPr>
                  <a:t>PD</a:t>
                </a:r>
                <a:r>
                  <a:rPr lang="en-US" altLang="zh-CN" sz="3600" b="1" baseline="30000">
                    <a:solidFill>
                      <a:srgbClr val="FF0000"/>
                    </a:solidFill>
                    <a:latin typeface="Times New Roman" pitchFamily="36"/>
                    <a:ea typeface="宋体" pitchFamily="36"/>
                  </a:rPr>
                  <a:t>2</a:t>
                </a:r>
                <a:r>
                  <a:rPr lang="zh-CN" altLang="zh-CN" sz="3600" b="1">
                    <a:solidFill>
                      <a:srgbClr val="FF0000"/>
                    </a:solidFill>
                    <a:latin typeface="宋体" pitchFamily="36"/>
                    <a:ea typeface="宋体" pitchFamily="36"/>
                  </a:rPr>
                  <a:t>＝</a:t>
                </a:r>
                <a:r>
                  <a:rPr lang="en-US" altLang="zh-CN" sz="3600" b="1">
                    <a:solidFill>
                      <a:srgbClr val="FF0000"/>
                    </a:solidFill>
                    <a:latin typeface="Times New Roman" pitchFamily="36"/>
                    <a:ea typeface="宋体" pitchFamily="36"/>
                  </a:rPr>
                  <a:t>1</a:t>
                </a:r>
                <a:r>
                  <a:rPr lang="zh-CN" altLang="zh-CN" sz="3600" b="1">
                    <a:solidFill>
                      <a:srgbClr val="FF0000"/>
                    </a:solidFill>
                    <a:latin typeface="宋体" pitchFamily="36"/>
                    <a:ea typeface="宋体" pitchFamily="36"/>
                  </a:rPr>
                  <a:t>＋（</a:t>
                </a:r>
                <a:r>
                  <a:rPr lang="en-US" altLang="zh-CN" sz="3600" b="1">
                    <a:solidFill>
                      <a:srgbClr val="FF0000"/>
                    </a:solidFill>
                    <a:latin typeface="Times New Roman" pitchFamily="36"/>
                    <a:ea typeface="宋体" pitchFamily="36"/>
                  </a:rPr>
                  <a:t>3</a:t>
                </a:r>
                <a:r>
                  <a:rPr lang="zh-CN" altLang="zh-CN" sz="3600" b="1" spc="375">
                    <a:solidFill>
                      <a:srgbClr val="FF0000"/>
                    </a:solidFill>
                    <a:latin typeface="宋体" pitchFamily="36"/>
                    <a:ea typeface="宋体" pitchFamily="36"/>
                  </a:rPr>
                  <a:t>－</a:t>
                </a:r>
                <a:r>
                  <a:rPr lang="en-US" altLang="zh-CN" sz="3600" b="1" i="1">
                    <a:solidFill>
                      <a:srgbClr val="FF0000"/>
                    </a:solidFill>
                    <a:latin typeface="Times New Roman" pitchFamily="36"/>
                    <a:ea typeface="宋体" pitchFamily="36"/>
                  </a:rPr>
                  <a:t>A</a:t>
                </a:r>
                <a:r>
                  <a:rPr lang="en-US" altLang="zh-CN" sz="3600" b="1" i="1" spc="375">
                    <a:solidFill>
                      <a:srgbClr val="FF0000"/>
                    </a:solidFill>
                    <a:latin typeface="Times New Roman" pitchFamily="36"/>
                    <a:ea typeface="宋体" pitchFamily="36"/>
                  </a:rPr>
                  <a:t>P</a:t>
                </a:r>
                <a:r>
                  <a:rPr lang="zh-CN" altLang="zh-CN" sz="3600" b="1">
                    <a:solidFill>
                      <a:srgbClr val="FF0000"/>
                    </a:solidFill>
                    <a:latin typeface="宋体" pitchFamily="36"/>
                    <a:ea typeface="宋体" pitchFamily="36"/>
                  </a:rPr>
                  <a:t>）</a:t>
                </a:r>
                <a:r>
                  <a:rPr lang="en-US" altLang="zh-CN" sz="3600" b="1" baseline="30000">
                    <a:solidFill>
                      <a:srgbClr val="FF0000"/>
                    </a:solidFill>
                    <a:latin typeface="Times New Roman" pitchFamily="36"/>
                    <a:ea typeface="宋体" pitchFamily="36"/>
                  </a:rPr>
                  <a:t>2</a:t>
                </a:r>
                <a:r>
                  <a:rPr lang="zh-CN" altLang="zh-CN" sz="3600" b="1" smtClean="0">
                    <a:solidFill>
                      <a:srgbClr val="FF0000"/>
                    </a:solidFill>
                    <a:latin typeface="宋体" pitchFamily="36"/>
                    <a:ea typeface="宋体" pitchFamily="36"/>
                  </a:rPr>
                  <a:t>，</a:t>
                </a:r>
                <a:endParaRPr lang="en-US" altLang="zh-CN" sz="3600" b="1" smtClean="0">
                  <a:solidFill>
                    <a:srgbClr val="FF0000"/>
                  </a:solidFill>
                  <a:latin typeface="宋体" pitchFamily="36"/>
                  <a:ea typeface="宋体" pitchFamily="36"/>
                </a:endParaRPr>
              </a:p>
              <a:p>
                <a:pPr hangingPunct="0"/>
                <a:r>
                  <a:rPr lang="zh-CN" altLang="zh-CN" sz="3600" b="1" smtClean="0">
                    <a:solidFill>
                      <a:srgbClr val="FF0000"/>
                    </a:solidFill>
                    <a:latin typeface="Times New Roman" pitchFamily="36"/>
                    <a:ea typeface="黑体" pitchFamily="36"/>
                  </a:rPr>
                  <a:t>解</a:t>
                </a:r>
                <a:r>
                  <a:rPr lang="zh-CN" altLang="zh-CN" sz="3600" b="1" spc="375">
                    <a:solidFill>
                      <a:srgbClr val="FF0000"/>
                    </a:solidFill>
                    <a:latin typeface="Times New Roman" pitchFamily="36"/>
                    <a:ea typeface="黑体" pitchFamily="36"/>
                  </a:rPr>
                  <a:t>得</a:t>
                </a:r>
                <a:r>
                  <a:rPr lang="en-US" altLang="zh-CN" sz="3600" b="1" i="1">
                    <a:solidFill>
                      <a:srgbClr val="FF0000"/>
                    </a:solidFill>
                    <a:latin typeface="Times New Roman" pitchFamily="36"/>
                    <a:ea typeface="宋体" pitchFamily="36"/>
                  </a:rPr>
                  <a:t>A</a:t>
                </a:r>
                <a:r>
                  <a:rPr lang="en-US" altLang="zh-CN" sz="3600" b="1" i="1" spc="375">
                    <a:solidFill>
                      <a:srgbClr val="FF0000"/>
                    </a:solidFill>
                    <a:latin typeface="Times New Roman" pitchFamily="36"/>
                    <a:ea typeface="宋体" pitchFamily="36"/>
                  </a:rPr>
                  <a:t>P</a:t>
                </a:r>
                <a:r>
                  <a:rPr lang="zh-CN" altLang="zh-CN" sz="3600" b="1" spc="375">
                    <a:solidFill>
                      <a:srgbClr val="FF0000"/>
                    </a:solidFill>
                    <a:latin typeface="宋体" pitchFamily="36"/>
                    <a:ea typeface="宋体" pitchFamily="36"/>
                    <a:sym typeface="_⨹_1_89c83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72" charset="0"/>
                          </a:rPr>
                        </m:ctrlPr>
                      </m:fPr>
                      <m:num>
                        <m:r>
                          <a:rPr lang="en-US" altLang="zh-CN" sz="3600" b="1">
                            <a:solidFill>
                              <a:srgbClr val="FF0000"/>
                            </a:solidFill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𝟓</m:t>
                        </m:r>
                      </m:num>
                      <m:den>
                        <m:r>
                          <a:rPr lang="en-US" altLang="zh-CN" sz="3600" b="1">
                            <a:solidFill>
                              <a:srgbClr val="FF0000"/>
                            </a:solidFill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𝟑</m:t>
                        </m:r>
                      </m:den>
                    </m:f>
                  </m:oMath>
                </a14:m>
                <a:r>
                  <a:rPr lang="en-US" altLang="zh-CN" sz="3600" b="1" i="1">
                    <a:solidFill>
                      <a:srgbClr val="FF0000"/>
                    </a:solidFill>
                    <a:latin typeface="Times New Roman" panose="02040503050406030204" pitchFamily="72" charset="0"/>
                    <a:ea typeface="Cambria Math" panose="02040503050406030204" pitchFamily="72" charset="0"/>
                  </a:rPr>
                  <a:t> </a:t>
                </a:r>
                <a:r>
                  <a:rPr lang="en-US" altLang="zh-CN" sz="3600" b="1">
                    <a:solidFill>
                      <a:srgbClr val="FF0000"/>
                    </a:solidFill>
                    <a:latin typeface="宋体" pitchFamily="36"/>
                    <a:ea typeface="宋体" pitchFamily="36"/>
                  </a:rPr>
                  <a:t>.</a:t>
                </a:r>
              </a:p>
              <a:p>
                <a:pPr algn="l" eaLnBrk="1" latinLnBrk="0" hangingPunct="0">
                  <a:lnSpc>
                    <a:spcPct val="100000"/>
                  </a:lnSpc>
                </a:pPr>
                <a:endParaRPr lang="zh-CN" altLang="zh-CN" sz="3600" b="1" i="0" u="none">
                  <a:solidFill>
                    <a:srgbClr val="FF0000"/>
                  </a:solidFill>
                  <a:effectLst/>
                  <a:latin typeface="Times New Roman" pitchFamily="36"/>
                  <a:ea typeface="黑体" pitchFamily="36"/>
                </a:endParaRPr>
              </a:p>
            </p:txBody>
          </p:sp>
        </mc:Choice>
        <mc:Fallback xmlns="">
          <p:sp>
            <p:nvSpPr>
              <p:cNvPr id="7" name="yt_shape_1159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0000" y="1902382"/>
                <a:ext cx="6981078" cy="553998"/>
              </a:xfrm>
              <a:prstGeom prst="rect">
                <a:avLst/>
              </a:prstGeom>
              <a:blipFill>
                <a:blip r:embed="rId3"/>
                <a:stretch>
                  <a:fillRect l="-4017" t="-29670" r="-33712" b="-26923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5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5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15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5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15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15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595" grpId="0" build="allAtOnce"/>
      <p:bldP spid="11599" grpId="0" build="allAtOnce"/>
      <p:bldP spid="5" grpId="0" build="allAtOnce"/>
      <p:bldP spid="6" grpId="0" build="allAtOnce"/>
      <p:bldP spid="7" grpId="0" build="allAtOnce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91" name="yt_shape_11491"/>
          <p:cNvSpPr txBox="1"/>
          <p:nvPr/>
        </p:nvSpPr>
        <p:spPr>
          <a:xfrm>
            <a:off x="540119" y="1572570"/>
            <a:ext cx="11492915" cy="1107996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2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Times New Roman" pitchFamily="36"/>
              </a:rPr>
              <a:t> 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下列条件中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15_11cfb"/>
              </a:rPr>
              <a:t>能判定一个四边形为菱形的条件是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zh-CN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　</a:t>
            </a:r>
            <a:r>
              <a:rPr lang="en-US" altLang="zh-CN" sz="3600" b="1" i="0" u="none">
                <a:solidFill>
                  <a:srgbClr val="FF0000">
                    <a:alpha val="0"/>
                  </a:srgbClr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zh-CN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　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</a:p>
        </p:txBody>
      </p:sp>
      <p:graphicFrame>
        <p:nvGraphicFramePr>
          <p:cNvPr id="11492" name="yt_table_11492" title="H_172.8">
            <a:extLst>
              <a:ext uri="{FF2B5EF4-FFF2-40B4-BE49-F238E27FC236}">
                <a16:creationId xmlns:a16="http://schemas.microsoft.com/office/drawing/2014/main" id="{85F9CD91-DE56-4981-AD6D-3D4292DC4A2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12822446"/>
              </p:ext>
            </p:extLst>
          </p:nvPr>
        </p:nvGraphicFramePr>
        <p:xfrm>
          <a:off x="540085" y="2731354"/>
          <a:ext cx="7720014" cy="2194560"/>
        </p:xfrm>
        <a:graphic>
          <a:graphicData uri="http://schemas.openxmlformats.org/drawingml/2006/table">
            <a:tbl>
              <a:tblPr/>
              <a:tblGrid>
                <a:gridCol w="7720014">
                  <a:extLst>
                    <a:ext uri="{9D8B030D-6E8A-4147-A177-3AD203B41FA5}">
                      <a16:colId xmlns:a16="http://schemas.microsoft.com/office/drawing/2014/main" val="1016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672380" indent="-672380" algn="l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A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.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 </a:t>
                      </a: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对角线互相平分的四边形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9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647619" indent="-647619" algn="l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B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.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 </a:t>
                      </a: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对角线互相垂直且平分的四边形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9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672380" indent="-672380" algn="l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C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.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 </a:t>
                      </a: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对角线相等的四边形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9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672380" indent="-672380" algn="l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D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.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 </a:t>
                      </a: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对角线相等且互相平分的四边形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100"/>
                  </a:ext>
                </a:extLst>
              </a:tr>
            </a:tbl>
          </a:graphicData>
        </a:graphic>
      </p:graphicFrame>
      <p:sp>
        <p:nvSpPr>
          <p:cNvPr id="2" name="文本框 1">
            <a:extLst>
              <a:ext uri="{FF2B5EF4-FFF2-40B4-BE49-F238E27FC236}">
                <a16:creationId xmlns:a16="http://schemas.microsoft.com/office/drawing/2014/main" id="{8D339E70-675A-A703-E4A0-DDDD81C43AAC}"/>
              </a:ext>
            </a:extLst>
          </p:cNvPr>
          <p:cNvSpPr txBox="1"/>
          <p:nvPr/>
        </p:nvSpPr>
        <p:spPr>
          <a:xfrm>
            <a:off x="1367683" y="2074404"/>
            <a:ext cx="484886" cy="642252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r>
              <a:rPr kumimoji="0" lang="en-US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36"/>
                <a:ea typeface="宋体" pitchFamily="36"/>
                <a:cs typeface="+mn-cs"/>
              </a:rPr>
              <a:t>B</a:t>
            </a:r>
            <a:endParaRPr lang="zh-CN" altLang="en-US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allAtOnce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94" name="yt_shape_11494"/>
          <p:cNvSpPr txBox="1"/>
          <p:nvPr/>
        </p:nvSpPr>
        <p:spPr>
          <a:xfrm>
            <a:off x="540119" y="1225536"/>
            <a:ext cx="11492915" cy="1661993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3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Times New Roman" pitchFamily="36"/>
              </a:rPr>
              <a:t> 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如图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在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Cambria Math" pitchFamily="36"/>
                <a:ea typeface="Cambria Math" pitchFamily="36"/>
              </a:rPr>
              <a:t>△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AB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中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点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是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的中点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点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、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1_f0a81"/>
              </a:rPr>
              <a:t>分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别在线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段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及其延长线上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 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5_386c6"/>
              </a:rPr>
              <a:t>在下列条件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中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使四边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形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BEC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是菱形的是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zh-CN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　</a:t>
            </a:r>
            <a:r>
              <a:rPr lang="en-US" altLang="zh-CN" sz="3600" b="1" i="0" u="none">
                <a:solidFill>
                  <a:srgbClr val="FF0000">
                    <a:alpha val="0"/>
                  </a:srgbClr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　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</a:p>
        </p:txBody>
      </p:sp>
      <p:graphicFrame>
        <p:nvGraphicFramePr>
          <p:cNvPr id="11498" name="yt_table_11498_skip" title="H_86.4">
            <a:extLst>
              <a:ext uri="{FF2B5EF4-FFF2-40B4-BE49-F238E27FC236}">
                <a16:creationId xmlns:a16="http://schemas.microsoft.com/office/drawing/2014/main" id="{85F9CD91-DE56-4981-AD6D-3D4292DC4A2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07970818"/>
              </p:ext>
            </p:extLst>
          </p:nvPr>
        </p:nvGraphicFramePr>
        <p:xfrm>
          <a:off x="540085" y="2938317"/>
          <a:ext cx="7129780" cy="1097280"/>
        </p:xfrm>
        <a:graphic>
          <a:graphicData uri="http://schemas.openxmlformats.org/drawingml/2006/table">
            <a:tbl>
              <a:tblPr/>
              <a:tblGrid>
                <a:gridCol w="4030980">
                  <a:extLst>
                    <a:ext uri="{9D8B030D-6E8A-4147-A177-3AD203B41FA5}">
                      <a16:colId xmlns:a16="http://schemas.microsoft.com/office/drawing/2014/main" val="10163"/>
                    </a:ext>
                  </a:extLst>
                </a:gridCol>
                <a:gridCol w="3098800">
                  <a:extLst>
                    <a:ext uri="{9D8B030D-6E8A-4147-A177-3AD203B41FA5}">
                      <a16:colId xmlns:a16="http://schemas.microsoft.com/office/drawing/2014/main" val="1016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672380" indent="-672380" algn="l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A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.</a:t>
                      </a:r>
                      <a:r>
                        <a:rPr lang="en-US" altLang="zh-CN" sz="15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 </a:t>
                      </a:r>
                      <a:r>
                        <a:rPr lang="en-US" altLang="zh-CN" sz="3600" b="1" i="1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E</a:t>
                      </a:r>
                      <a:r>
                        <a:rPr lang="en-US" altLang="zh-CN" sz="3600" b="1" i="1" u="none" spc="375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B</a:t>
                      </a:r>
                      <a:r>
                        <a:rPr lang="en-US" altLang="zh-CN" sz="3600" b="1" i="0" u="none" spc="375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⊥</a:t>
                      </a:r>
                      <a:r>
                        <a:rPr lang="en-US" altLang="zh-CN" sz="3600" b="1" i="1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E</a:t>
                      </a:r>
                      <a:r>
                        <a:rPr lang="en-US" altLang="zh-CN" sz="3600" b="1" i="1" u="none" spc="375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C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672380" indent="-672380" algn="l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B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.</a:t>
                      </a:r>
                      <a:r>
                        <a:rPr lang="en-US" altLang="zh-CN" sz="15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 </a:t>
                      </a:r>
                      <a:r>
                        <a:rPr lang="en-US" altLang="zh-CN" sz="3600" b="1" i="1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A</a:t>
                      </a:r>
                      <a:r>
                        <a:rPr lang="en-US" altLang="zh-CN" sz="3600" b="1" i="1" u="none" spc="375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B</a:t>
                      </a:r>
                      <a:r>
                        <a:rPr lang="en-US" altLang="zh-CN" sz="3600" b="1" i="0" u="none" spc="375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⊥</a:t>
                      </a:r>
                      <a:r>
                        <a:rPr lang="en-US" altLang="zh-CN" sz="3600" b="1" i="1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A</a:t>
                      </a:r>
                      <a:r>
                        <a:rPr lang="en-US" altLang="zh-CN" sz="3600" b="1" i="1" u="none" spc="375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C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1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672380" indent="-672380" algn="l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C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.</a:t>
                      </a:r>
                      <a:r>
                        <a:rPr lang="en-US" altLang="zh-CN" sz="15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 </a:t>
                      </a:r>
                      <a:r>
                        <a:rPr lang="en-US" altLang="zh-CN" sz="3600" b="1" i="1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A</a:t>
                      </a:r>
                      <a:r>
                        <a:rPr lang="en-US" altLang="zh-CN" sz="3600" b="1" i="1" u="none" spc="375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B</a:t>
                      </a:r>
                      <a:r>
                        <a:rPr lang="zh-CN" altLang="zh-CN" sz="3600" b="1" i="0" u="none" spc="375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＝</a:t>
                      </a:r>
                      <a:r>
                        <a:rPr lang="en-US" altLang="zh-CN" sz="3600" b="1" i="1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A</a:t>
                      </a:r>
                      <a:r>
                        <a:rPr lang="en-US" altLang="zh-CN" sz="3600" b="1" i="1" u="none" spc="375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C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672380" indent="-672380" algn="l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D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.</a:t>
                      </a:r>
                      <a:r>
                        <a:rPr lang="en-US" altLang="zh-CN" sz="15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 </a:t>
                      </a:r>
                      <a:r>
                        <a:rPr lang="en-US" altLang="zh-CN" sz="3600" b="1" i="1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B</a:t>
                      </a:r>
                      <a:r>
                        <a:rPr lang="en-US" altLang="zh-CN" sz="3600" b="1" i="1" u="none" spc="375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F</a:t>
                      </a:r>
                      <a:r>
                        <a:rPr lang="en-US" altLang="zh-CN" sz="3600" b="1" i="0" u="none" spc="375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∥</a:t>
                      </a:r>
                      <a:r>
                        <a:rPr lang="en-US" altLang="zh-CN" sz="3600" b="1" i="1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C</a:t>
                      </a:r>
                      <a:r>
                        <a:rPr lang="en-US" altLang="zh-CN" sz="3600" b="1" i="1" u="none" spc="375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E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102"/>
                  </a:ext>
                </a:extLst>
              </a:tr>
            </a:tbl>
          </a:graphicData>
        </a:graphic>
      </p:graphicFrame>
      <p:grpSp>
        <p:nvGrpSpPr>
          <p:cNvPr id="11495" name="yt_shape_11495_skip" title="H_183.8315">
            <a:extLst>
              <a:ext uri="{FF2B5EF4-FFF2-40B4-BE49-F238E27FC236}">
                <a16:creationId xmlns:a16="http://schemas.microsoft.com/office/drawing/2014/main" id="{249740F1-2B05-4C5A-B423-6F681AEFABC2}"/>
              </a:ext>
            </a:extLst>
          </p:cNvPr>
          <p:cNvGrpSpPr/>
          <p:nvPr/>
        </p:nvGrpSpPr>
        <p:grpSpPr>
          <a:xfrm>
            <a:off x="9048205" y="2597136"/>
            <a:ext cx="2497782" cy="2334660"/>
            <a:chOff x="0" y="0"/>
            <a:chExt cx="2497782" cy="2334660"/>
          </a:xfrm>
        </p:grpSpPr>
        <p:pic>
          <p:nvPicPr>
            <p:cNvPr id="2" name="yt_image_11495">
              <a:extLst>
                <a:ext uri="">
                  <a16:creationId xmlns="" xmlns:a16="http://schemas.microsoft.com/office/drawing/2014/main" xmlns:p14="http://schemas.microsoft.com/office/powerpoint/2010/main" xmlns:a14="http://schemas.microsoft.com/office/drawing/2010/main" xmlns:mc="http://schemas.openxmlformats.org/markup-compatibility/2006" id="{5351258F-BC95-41E6-9372-C2FE361B029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2497782" cy="174466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1497" name="yt_shape_11497" descr="{&quot;rangeId&quot;:0,&quot;IgnoreLineSpacing&quot;:1}"/>
            <p:cNvSpPr txBox="1"/>
            <p:nvPr/>
          </p:nvSpPr>
          <p:spPr>
            <a:xfrm>
              <a:off x="224938" y="1780662"/>
              <a:ext cx="2083904" cy="553998"/>
            </a:xfrm>
            <a:prstGeom prst="rect">
              <a:avLst/>
            </a:prstGeom>
          </p:spPr>
          <p:txBody>
            <a:bodyPr vert="horz" wrap="none" lIns="0" tIns="0" rIns="0" bIns="0" rtlCol="0">
              <a:noAutofit/>
            </a:bodyPr>
            <a:lstStyle/>
            <a:p>
              <a:pPr algn="ctr" eaLnBrk="1" latinLnBrk="0" hangingPunct="0">
                <a:lnSpc>
                  <a:spcPct val="100000"/>
                </a:lnSpc>
              </a:pP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（第</a:t>
              </a:r>
              <a:r>
                <a:rPr lang="en-US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3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题）</a:t>
              </a:r>
            </a:p>
          </p:txBody>
        </p:sp>
      </p:grpSp>
      <p:sp>
        <p:nvSpPr>
          <p:cNvPr id="3" name="文本框 2">
            <a:extLst>
              <a:ext uri="{FF2B5EF4-FFF2-40B4-BE49-F238E27FC236}">
                <a16:creationId xmlns:a16="http://schemas.microsoft.com/office/drawing/2014/main" id="{A6A554CD-4A68-CB2D-8DBA-92D0F834D2BB}"/>
              </a:ext>
            </a:extLst>
          </p:cNvPr>
          <p:cNvSpPr txBox="1"/>
          <p:nvPr/>
        </p:nvSpPr>
        <p:spPr>
          <a:xfrm>
            <a:off x="7728796" y="2276010"/>
            <a:ext cx="510286" cy="642252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r>
              <a:rPr kumimoji="0" lang="en-US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36"/>
                <a:ea typeface="宋体" pitchFamily="36"/>
                <a:cs typeface="+mn-cs"/>
              </a:rPr>
              <a:t>C</a:t>
            </a:r>
            <a:endParaRPr lang="zh-CN" altLang="en-US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00" name="yt_shape_11500"/>
          <p:cNvSpPr txBox="1"/>
          <p:nvPr/>
        </p:nvSpPr>
        <p:spPr>
          <a:xfrm>
            <a:off x="540119" y="758080"/>
            <a:ext cx="11492915" cy="2215991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4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Times New Roman" pitchFamily="36"/>
              </a:rPr>
              <a:t> 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如图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已知四边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形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ABC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是平行四边形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从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  <a:sym typeface="_⨹_1_d453e,isEnd"/>
              </a:rPr>
              <a:t>①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/>
            </a:r>
            <a:br>
              <a:rPr lang="en-US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</a:b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⊥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②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③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AB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AD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4_d02b4,isEnd"/>
              </a:rPr>
              <a:t>中选择一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个作为条件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补充后使四边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形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ABC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成为菱形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3_9f2bf,isEnd"/>
              </a:rPr>
              <a:t>则应选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择</a:t>
            </a:r>
            <a:r>
              <a:rPr sz="3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</a:t>
            </a:r>
            <a:r>
              <a:rPr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                  </a:t>
            </a:r>
            <a:r>
              <a:rPr sz="1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填序号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  <a:sym typeface=",isEnd"/>
              </a:rPr>
              <a:t>.</a:t>
            </a:r>
          </a:p>
        </p:txBody>
      </p:sp>
      <p:grpSp>
        <p:nvGrpSpPr>
          <p:cNvPr id="11501" name="yt_shape_11501" title="H_201.8315">
            <a:extLst>
              <a:ext uri="{FF2B5EF4-FFF2-40B4-BE49-F238E27FC236}">
                <a16:creationId xmlns:a16="http://schemas.microsoft.com/office/drawing/2014/main" id="{249740F1-2B05-4C5A-B423-6F681AEFABC2}"/>
              </a:ext>
            </a:extLst>
          </p:cNvPr>
          <p:cNvGrpSpPr/>
          <p:nvPr/>
        </p:nvGrpSpPr>
        <p:grpSpPr>
          <a:xfrm>
            <a:off x="4762152" y="2959563"/>
            <a:ext cx="2667695" cy="2563260"/>
            <a:chOff x="0" y="0"/>
            <a:chExt cx="2667695" cy="2563260"/>
          </a:xfrm>
        </p:grpSpPr>
        <p:pic>
          <p:nvPicPr>
            <p:cNvPr id="2" name="yt_image_11501">
              <a:extLst>
                <a:ext uri="">
                  <a16:creationId xmlns="" xmlns:a16="http://schemas.microsoft.com/office/drawing/2014/main" xmlns:a14="http://schemas.microsoft.com/office/drawing/2010/main" id="{5351258F-BC95-41E6-9372-C2FE361B029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2667695" cy="197326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1503" name="yt_shape_11503" descr="{&quot;rangeId&quot;:0,&quot;IgnoreLineSpacing&quot;:1}"/>
            <p:cNvSpPr txBox="1"/>
            <p:nvPr/>
          </p:nvSpPr>
          <p:spPr>
            <a:xfrm>
              <a:off x="305375" y="2009262"/>
              <a:ext cx="2083904" cy="553998"/>
            </a:xfrm>
            <a:prstGeom prst="rect">
              <a:avLst/>
            </a:prstGeom>
          </p:spPr>
          <p:txBody>
            <a:bodyPr vert="horz" wrap="none" lIns="0" tIns="0" rIns="0" bIns="0" rtlCol="0">
              <a:noAutofit/>
            </a:bodyPr>
            <a:lstStyle/>
            <a:p>
              <a:pPr algn="l" eaLnBrk="1" latinLnBrk="0" hangingPunct="0">
                <a:lnSpc>
                  <a:spcPct val="100000"/>
                </a:lnSpc>
              </a:pP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（第</a:t>
              </a:r>
              <a:r>
                <a:rPr lang="en-US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4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题）</a:t>
              </a:r>
            </a:p>
          </p:txBody>
        </p:sp>
      </p:grpSp>
      <p:sp>
        <p:nvSpPr>
          <p:cNvPr id="3" name="文本框 2">
            <a:extLst>
              <a:ext uri="{FF2B5EF4-FFF2-40B4-BE49-F238E27FC236}">
                <a16:creationId xmlns:a16="http://schemas.microsoft.com/office/drawing/2014/main" id="{48228607-5036-9F16-B7AD-B10A6B90D0C6}"/>
              </a:ext>
            </a:extLst>
          </p:cNvPr>
          <p:cNvSpPr txBox="1"/>
          <p:nvPr/>
        </p:nvSpPr>
        <p:spPr>
          <a:xfrm>
            <a:off x="1367683" y="2357194"/>
            <a:ext cx="1097662" cy="642252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r>
              <a:rPr kumimoji="0" lang="en-US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宋体" pitchFamily="36"/>
                <a:ea typeface="宋体" pitchFamily="36"/>
                <a:cs typeface="+mn-cs"/>
              </a:rPr>
              <a:t>①</a:t>
            </a:r>
            <a:r>
              <a:rPr kumimoji="0" lang="zh-CN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　</a:t>
            </a:r>
            <a:endParaRPr lang="zh-CN" altLang="en-US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05" name="yt_shape_11505"/>
          <p:cNvSpPr txBox="1"/>
          <p:nvPr/>
        </p:nvSpPr>
        <p:spPr>
          <a:xfrm>
            <a:off x="540119" y="1138722"/>
            <a:ext cx="11316281" cy="1661993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5</a:t>
            </a:r>
            <a:r>
              <a:rPr lang="en-US" altLang="zh-CN" sz="3600" b="1" i="0" u="none" spc="-100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0" u="none" spc="-100">
                <a:solidFill>
                  <a:srgbClr val="000000"/>
                </a:solidFill>
                <a:effectLst/>
                <a:latin typeface="Times New Roman" pitchFamily="36"/>
                <a:ea typeface="Times New Roman" pitchFamily="36"/>
              </a:rPr>
              <a:t> </a:t>
            </a:r>
            <a:r>
              <a:rPr lang="zh-CN" altLang="zh-CN" sz="3600" b="1" i="0" u="none" spc="-100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en-US" altLang="zh-CN" sz="3600" b="1" i="0" u="none" spc="-1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1</a:t>
            </a:r>
            <a:r>
              <a:rPr lang="zh-CN" altLang="zh-CN" sz="3600" b="1" i="0" u="none" spc="-100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zh-CN" altLang="zh-CN" sz="3600" b="1" i="0" u="none" spc="-1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如图</a:t>
            </a:r>
            <a:r>
              <a:rPr lang="zh-CN" altLang="zh-CN" sz="3600" b="1" i="0" u="none" spc="-100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 spc="-1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已知四边形</a:t>
            </a:r>
            <a:r>
              <a:rPr lang="en-US" altLang="zh-CN" sz="3600" b="1" i="1" u="none" spc="-1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ABCD</a:t>
            </a:r>
            <a:r>
              <a:rPr lang="zh-CN" altLang="zh-CN" sz="3600" b="1" i="0" u="none" spc="-1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的对角线</a:t>
            </a:r>
            <a:r>
              <a:rPr lang="en-US" altLang="zh-CN" sz="3600" b="1" i="1" u="none" spc="-1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AC</a:t>
            </a:r>
            <a:r>
              <a:rPr lang="zh-CN" altLang="zh-CN" sz="3600" b="1" i="0" u="none" spc="-100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、</a:t>
            </a:r>
            <a:r>
              <a:rPr lang="en-US" altLang="zh-CN" sz="3600" b="1" i="1" u="none" spc="-1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BD</a:t>
            </a:r>
            <a:r>
              <a:rPr lang="zh-CN" altLang="zh-CN" sz="3600" b="1" i="0" u="none" spc="-100" smtClean="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1_c9b22,isEnd"/>
              </a:rPr>
              <a:t>垂</a:t>
            </a:r>
            <a:r>
              <a:rPr lang="zh-CN" altLang="zh-CN" sz="3600" b="1" i="0" u="none" spc="-100" smtClean="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直</a:t>
            </a:r>
            <a:r>
              <a:rPr lang="zh-CN" altLang="zh-CN" sz="3600" b="1" i="0" u="none" spc="-1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且互相平分</a:t>
            </a:r>
            <a:r>
              <a:rPr lang="zh-CN" altLang="zh-CN" sz="3600" b="1" i="0" u="none" spc="-100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1" u="none" spc="-1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AB</a:t>
            </a:r>
            <a:r>
              <a:rPr lang="zh-CN" altLang="zh-CN" sz="3600" b="1" i="0" u="none" spc="-100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 spc="-1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6</a:t>
            </a:r>
            <a:r>
              <a:rPr lang="zh-CN" altLang="zh-CN" sz="3600" b="1" i="0" u="none" spc="-100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 spc="-1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则四边形</a:t>
            </a:r>
            <a:r>
              <a:rPr lang="en-US" altLang="zh-CN" sz="3600" b="1" i="1" u="none" spc="-1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ABCD</a:t>
            </a:r>
            <a:r>
              <a:rPr lang="zh-CN" altLang="zh-CN" sz="3600" b="1" i="0" u="none" spc="-1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3_3993e,isEnd"/>
              </a:rPr>
              <a:t>的</a:t>
            </a:r>
            <a:r>
              <a:rPr lang="zh-CN" altLang="zh-CN" sz="3600" b="1" i="0" u="none" spc="-100" smtClean="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3_3993e,isEnd"/>
              </a:rPr>
              <a:t>周长</a:t>
            </a:r>
            <a:r>
              <a:rPr lang="zh-CN" altLang="zh-CN" sz="3600" b="1" i="0" u="none" spc="-100" smtClean="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为</a:t>
            </a:r>
            <a:r>
              <a:rPr sz="3600" u="sng" spc="-10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</a:t>
            </a:r>
            <a:r>
              <a:rPr sz="2000" u="sng" spc="-10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                  </a:t>
            </a:r>
            <a:r>
              <a:rPr sz="1700" u="sng" spc="-10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</a:t>
            </a:r>
            <a:r>
              <a:rPr sz="100" spc="-100">
                <a:latin typeface="Times New Roman"/>
              </a:rPr>
              <a:t>⁠</a:t>
            </a:r>
            <a:r>
              <a:rPr lang="zh-CN" altLang="zh-CN" sz="3600" b="1" i="0" u="none" spc="-100">
                <a:solidFill>
                  <a:srgbClr val="000000"/>
                </a:solidFill>
                <a:effectLst/>
                <a:latin typeface="宋体" pitchFamily="36"/>
                <a:ea typeface="宋体" pitchFamily="36"/>
                <a:sym typeface=",isEnd"/>
              </a:rPr>
              <a:t>；</a:t>
            </a:r>
          </a:p>
        </p:txBody>
      </p:sp>
      <p:pic>
        <p:nvPicPr>
          <p:cNvPr id="11506" name="yt_image_11506" title="H_137.87495">
            <a:extLst>
              <a:ext uri="">
                <a16:creationId xmlns="" xmlns:a16="http://schemas.microsoft.com/office/drawing/2014/main" xmlns:a14="http://schemas.microsoft.com/office/drawing/2010/main" id="{5351258F-BC95-41E6-9372-C2FE361B02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69272" y="2800715"/>
            <a:ext cx="2586805" cy="17510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508" name="yt_shape_11508"/>
          <p:cNvSpPr txBox="1"/>
          <p:nvPr/>
        </p:nvSpPr>
        <p:spPr>
          <a:xfrm>
            <a:off x="4833564" y="4656660"/>
            <a:ext cx="2622513" cy="55399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ctr"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[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楷体" pitchFamily="36"/>
              </a:rPr>
              <a:t>第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5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1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楷体" pitchFamily="36"/>
              </a:rPr>
              <a:t>题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]</a:t>
            </a: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id="{124B261D-B2BE-ED6D-E5A9-98E348F882AD}"/>
              </a:ext>
            </a:extLst>
          </p:cNvPr>
          <p:cNvSpPr txBox="1"/>
          <p:nvPr/>
        </p:nvSpPr>
        <p:spPr>
          <a:xfrm>
            <a:off x="9552240" y="1648592"/>
            <a:ext cx="1096074" cy="642252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r>
              <a:rPr kumimoji="0" lang="en-US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24</a:t>
            </a:r>
            <a:r>
              <a:rPr kumimoji="0" lang="zh-CN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　</a:t>
            </a:r>
            <a:endParaRPr lang="zh-CN" altLang="en-US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allAtOnce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09" name="yt_shape_11509"/>
          <p:cNvSpPr txBox="1"/>
          <p:nvPr/>
        </p:nvSpPr>
        <p:spPr>
          <a:xfrm>
            <a:off x="540119" y="955405"/>
            <a:ext cx="11492915" cy="1661993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2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）（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2024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Times New Roman" pitchFamily="36"/>
              </a:rPr>
              <a:t>·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楷体" pitchFamily="36"/>
              </a:rPr>
              <a:t>浙江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15_a6993,isEnd"/>
              </a:rPr>
              <a:t>将两张同样宽度的纸片按如图方式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叠放在一起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记重叠部分为四边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形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ABC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 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若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3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1_74be8,isEnd"/>
              </a:rPr>
              <a:t> 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cm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则四边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形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ABC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的周长为</a:t>
            </a:r>
            <a:r>
              <a:rPr sz="3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</a:t>
            </a:r>
            <a:r>
              <a:rPr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                             </a:t>
            </a:r>
            <a:r>
              <a:rPr sz="17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</a:t>
            </a:r>
            <a:r>
              <a:rPr sz="100" spc="-100">
                <a:latin typeface="Times New Roman"/>
              </a:rPr>
              <a:t>⁠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  <a:sym typeface=",isEnd"/>
              </a:rPr>
              <a:t>.</a:t>
            </a:r>
          </a:p>
        </p:txBody>
      </p:sp>
      <p:pic>
        <p:nvPicPr>
          <p:cNvPr id="11510" name="yt_image_11510" title="H_166.75">
            <a:extLst>
              <a:ext uri="">
                <a16:creationId xmlns="" xmlns:a16="http://schemas.microsoft.com/office/drawing/2014/main" xmlns:a14="http://schemas.microsoft.com/office/drawing/2010/main" id="{5351258F-BC95-41E6-9372-C2FE361B02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61960" y="2852960"/>
            <a:ext cx="2000072" cy="2117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512" name="yt_shape_11512"/>
          <p:cNvSpPr txBox="1"/>
          <p:nvPr/>
        </p:nvSpPr>
        <p:spPr>
          <a:xfrm>
            <a:off x="4962079" y="5021006"/>
            <a:ext cx="2622513" cy="55399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ctr"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[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楷体" pitchFamily="36"/>
              </a:rPr>
              <a:t>第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5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2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楷体" pitchFamily="36"/>
              </a:rPr>
              <a:t>题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]</a:t>
            </a: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id="{4D6D3AE2-A41A-2707-FEB8-B58405B3CB95}"/>
              </a:ext>
            </a:extLst>
          </p:cNvPr>
          <p:cNvSpPr txBox="1"/>
          <p:nvPr/>
        </p:nvSpPr>
        <p:spPr>
          <a:xfrm>
            <a:off x="6962032" y="2005879"/>
            <a:ext cx="1794573" cy="642252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r>
              <a:rPr kumimoji="0" lang="en-US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12</a:t>
            </a:r>
            <a:r>
              <a:rPr kumimoji="0" lang="zh-CN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黑体" pitchFamily="36"/>
                <a:cs typeface="+mn-cs"/>
              </a:rPr>
              <a:t> </a:t>
            </a:r>
            <a:r>
              <a:rPr kumimoji="0" lang="en-US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cm</a:t>
            </a:r>
            <a:r>
              <a:rPr kumimoji="0" lang="zh-CN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　</a:t>
            </a:r>
            <a:endParaRPr lang="zh-CN" altLang="en-US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allAtOnce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13" name="yt_shape_11513"/>
          <p:cNvSpPr txBox="1"/>
          <p:nvPr/>
        </p:nvSpPr>
        <p:spPr>
          <a:xfrm>
            <a:off x="540119" y="540000"/>
            <a:ext cx="11492915" cy="3323987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6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Times New Roman" pitchFamily="36"/>
              </a:rPr>
              <a:t> 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2024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Times New Roman" pitchFamily="36"/>
              </a:rPr>
              <a:t>·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楷体" pitchFamily="36"/>
              </a:rPr>
              <a:t>重庆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在学习了矩形与菱形的相关知识后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  <a:sym typeface="_⨹_1_d3c6b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智慧小组进行了更深入的研究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他们发现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5_3b1eb"/>
              </a:rPr>
              <a:t>过矩形的一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条对角线的中点作这条对角线的垂线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7_c739b"/>
              </a:rPr>
              <a:t>与矩形两边相交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的两点和这条对角线的两个端点构成的四边形是菱形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  <a:sym typeface="_⨹_1_7cf7b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可利用证明三角形全等得到此结论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8_d120f"/>
              </a:rPr>
              <a:t>根据他们的想法与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思路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完成以下作图和填空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：</a:t>
            </a:r>
          </a:p>
        </p:txBody>
      </p:sp>
      <p:grpSp>
        <p:nvGrpSpPr>
          <p:cNvPr id="11514" name="yt_shape_11514" title="H_199.45654">
            <a:extLst>
              <a:ext uri="{FF2B5EF4-FFF2-40B4-BE49-F238E27FC236}">
                <a16:creationId xmlns:a16="http://schemas.microsoft.com/office/drawing/2014/main" id="{249740F1-2B05-4C5A-B423-6F681AEFABC2}"/>
              </a:ext>
            </a:extLst>
          </p:cNvPr>
          <p:cNvGrpSpPr/>
          <p:nvPr/>
        </p:nvGrpSpPr>
        <p:grpSpPr>
          <a:xfrm>
            <a:off x="6816050" y="3429000"/>
            <a:ext cx="3313135" cy="2533098"/>
            <a:chOff x="0" y="0"/>
            <a:chExt cx="3313135" cy="2533098"/>
          </a:xfrm>
        </p:grpSpPr>
        <p:pic>
          <p:nvPicPr>
            <p:cNvPr id="2" name="yt_image_11514">
              <a:extLst>
                <a:ext uri="">
                  <a16:creationId xmlns="" xmlns:a16="http://schemas.microsoft.com/office/drawing/2014/main" xmlns:a14="http://schemas.microsoft.com/office/drawing/2010/main" id="{5351258F-BC95-41E6-9372-C2FE361B029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3313135" cy="19431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1516" name="yt_shape_11516" descr="{&quot;rangeId&quot;:0,&quot;IgnoreLineSpacing&quot;:1}"/>
            <p:cNvSpPr txBox="1"/>
            <p:nvPr/>
          </p:nvSpPr>
          <p:spPr>
            <a:xfrm>
              <a:off x="632615" y="1979100"/>
              <a:ext cx="2083904" cy="553998"/>
            </a:xfrm>
            <a:prstGeom prst="rect">
              <a:avLst/>
            </a:prstGeom>
          </p:spPr>
          <p:txBody>
            <a:bodyPr vert="horz" wrap="none" lIns="0" tIns="0" rIns="0" bIns="0" rtlCol="0">
              <a:noAutofit/>
            </a:bodyPr>
            <a:lstStyle/>
            <a:p>
              <a:pPr algn="ctr" eaLnBrk="1" latinLnBrk="0" hangingPunct="0">
                <a:lnSpc>
                  <a:spcPct val="100000"/>
                </a:lnSpc>
              </a:pP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（第</a:t>
              </a:r>
              <a:r>
                <a:rPr lang="en-US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6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题）</a:t>
              </a:r>
            </a:p>
          </p:txBody>
        </p:sp>
      </p:grpSp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18" name="yt_shape_11518"/>
          <p:cNvSpPr txBox="1"/>
          <p:nvPr/>
        </p:nvSpPr>
        <p:spPr>
          <a:xfrm>
            <a:off x="540119" y="540000"/>
            <a:ext cx="11492915" cy="1661993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1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如图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在矩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形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ABC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中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点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O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是对角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线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2_f8abf"/>
              </a:rPr>
              <a:t>的中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点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用尺规过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点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O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作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的垂线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分别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交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、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于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1_fe436"/>
              </a:rPr>
              <a:t>点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、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连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结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、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不写作法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保留作图痕迹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）；</a:t>
            </a:r>
          </a:p>
        </p:txBody>
      </p:sp>
      <p:sp>
        <p:nvSpPr>
          <p:cNvPr id="11519" name="yt_shape_11519"/>
          <p:cNvSpPr txBox="1"/>
          <p:nvPr/>
        </p:nvSpPr>
        <p:spPr>
          <a:xfrm>
            <a:off x="540119" y="2252781"/>
            <a:ext cx="6022483" cy="55399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解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：（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1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作图如答案图所示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.</a:t>
            </a:r>
          </a:p>
        </p:txBody>
      </p:sp>
      <p:pic>
        <p:nvPicPr>
          <p:cNvPr id="11520" name="yt_image_11520" title="H_196.75">
            <a:extLst>
              <a:ext uri="">
                <a16:creationId xmlns="" xmlns:a16="http://schemas.microsoft.com/office/drawing/2014/main" xmlns:a14="http://schemas.microsoft.com/office/drawing/2010/main" id="{5351258F-BC95-41E6-9372-C2FE361B02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40927" y="2882145"/>
            <a:ext cx="3310145" cy="2498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522" name="yt_shape_11522"/>
          <p:cNvSpPr txBox="1"/>
          <p:nvPr/>
        </p:nvSpPr>
        <p:spPr>
          <a:xfrm>
            <a:off x="5003746" y="5431107"/>
            <a:ext cx="2316339" cy="55399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ctr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答案图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）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5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5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15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5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15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15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519" grpId="0" build="allAtOnce"/>
      <p:bldP spid="11522" grpId="0" build="allAtOnce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Office 主题​​">
  <a:themeElements>
    <a:clrScheme name="Office 主题​​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​​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课件模板（2016.6）</Template>
  <TotalTime>50</TotalTime>
  <Words>1050</Words>
  <Application>Microsoft Office PowerPoint</Application>
  <PresentationFormat>宽屏</PresentationFormat>
  <Paragraphs>124</Paragraphs>
  <Slides>23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68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23</vt:i4>
      </vt:variant>
    </vt:vector>
  </HeadingPairs>
  <TitlesOfParts>
    <vt:vector size="92" baseType="lpstr">
      <vt:lpstr>,isEnd</vt:lpstr>
      <vt:lpstr>_⨹_1_0a4e8</vt:lpstr>
      <vt:lpstr>_⨹_1_1104e</vt:lpstr>
      <vt:lpstr>_⨹_1_2530c</vt:lpstr>
      <vt:lpstr>_⨹_1_2ffee,isEnd</vt:lpstr>
      <vt:lpstr>_⨹_1_3661c</vt:lpstr>
      <vt:lpstr>_⨹_1_38a2d</vt:lpstr>
      <vt:lpstr>_⨹_1_4167e</vt:lpstr>
      <vt:lpstr>_⨹_1_457cc</vt:lpstr>
      <vt:lpstr>_⨹_1_6292e</vt:lpstr>
      <vt:lpstr>_⨹_1_65798</vt:lpstr>
      <vt:lpstr>_⨹_1_6b1bf</vt:lpstr>
      <vt:lpstr>_⨹_1_74be8,isEnd</vt:lpstr>
      <vt:lpstr>_⨹_1_79730</vt:lpstr>
      <vt:lpstr>_⨹_1_7cf7b</vt:lpstr>
      <vt:lpstr>_⨹_1_7e8dc</vt:lpstr>
      <vt:lpstr>_⨹_1_85040</vt:lpstr>
      <vt:lpstr>_⨹_1_853b2,isEnd</vt:lpstr>
      <vt:lpstr>_⨹_1_89c37</vt:lpstr>
      <vt:lpstr>_⨹_1_89c83</vt:lpstr>
      <vt:lpstr>_⨹_1_8d09d,isEnd</vt:lpstr>
      <vt:lpstr>_⨹_1_92232,isEnd</vt:lpstr>
      <vt:lpstr>_⨹_1_96315,isEnd</vt:lpstr>
      <vt:lpstr>_⨹_1_b1c7d,isEnd</vt:lpstr>
      <vt:lpstr>_⨹_1_c9b22,isEnd</vt:lpstr>
      <vt:lpstr>_⨹_1_d3c6b</vt:lpstr>
      <vt:lpstr>_⨹_1_d453e,isEnd</vt:lpstr>
      <vt:lpstr>_⨹_1_dd948,isEnd</vt:lpstr>
      <vt:lpstr>_⨹_1_f0a81</vt:lpstr>
      <vt:lpstr>_⨹_1_f690c</vt:lpstr>
      <vt:lpstr>_⨹_1_fe436</vt:lpstr>
      <vt:lpstr>_⨹_15_11cfb</vt:lpstr>
      <vt:lpstr>_⨹_15_a6993,isEnd</vt:lpstr>
      <vt:lpstr>_⨹_2_3965b</vt:lpstr>
      <vt:lpstr>_⨹_2_8b589,isEnd</vt:lpstr>
      <vt:lpstr>_⨹_2_9bb04</vt:lpstr>
      <vt:lpstr>_⨹_2_f8abf</vt:lpstr>
      <vt:lpstr>_⨹_24_1ce27</vt:lpstr>
      <vt:lpstr>_⨹_3_15e37,isEnd</vt:lpstr>
      <vt:lpstr>_⨹_3_3993e,isEnd</vt:lpstr>
      <vt:lpstr>_⨹_3_81c31,isEnd</vt:lpstr>
      <vt:lpstr>_⨹_3_9f2bf,isEnd</vt:lpstr>
      <vt:lpstr>_⨹_3_dc96c,isEnd</vt:lpstr>
      <vt:lpstr>_⨹_4_5bc28,isEnd</vt:lpstr>
      <vt:lpstr>_⨹_4_7d8c2</vt:lpstr>
      <vt:lpstr>_⨹_4_7ed6d,isEnd</vt:lpstr>
      <vt:lpstr>_⨹_4_d02b4,isEnd</vt:lpstr>
      <vt:lpstr>_⨹_5_386c6</vt:lpstr>
      <vt:lpstr>_⨹_5_3b1eb</vt:lpstr>
      <vt:lpstr>_⨹_5_6d057</vt:lpstr>
      <vt:lpstr>_⨹_5_e8242,isEnd</vt:lpstr>
      <vt:lpstr>_⨹_6_7e9cd</vt:lpstr>
      <vt:lpstr>_⨹_7_8a3a2</vt:lpstr>
      <vt:lpstr>_⨹_7_c739b</vt:lpstr>
      <vt:lpstr>_⨹_8_bc97e</vt:lpstr>
      <vt:lpstr>_⨹_8_d120f</vt:lpstr>
      <vt:lpstr>Finished</vt:lpstr>
      <vt:lpstr>W:9.005039,H:43.2</vt:lpstr>
      <vt:lpstr>等线</vt:lpstr>
      <vt:lpstr>等线 Light</vt:lpstr>
      <vt:lpstr>黑体</vt:lpstr>
      <vt:lpstr>楷体</vt:lpstr>
      <vt:lpstr>宋体</vt:lpstr>
      <vt:lpstr>Arial</vt:lpstr>
      <vt:lpstr>Calibri</vt:lpstr>
      <vt:lpstr>Calibri Light</vt:lpstr>
      <vt:lpstr>Cambria Math</vt:lpstr>
      <vt:lpstr>Times New Roman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书链出品</dc:title>
  <dc:creator>书链出品</dc:creator>
  <cp:keywords/>
  <dc:description/>
  <cp:lastModifiedBy>Administrator</cp:lastModifiedBy>
  <cp:revision>16</cp:revision>
  <dcterms:created xsi:type="dcterms:W3CDTF">2024-11-12T00:51:32Z</dcterms:created>
  <dcterms:modified xsi:type="dcterms:W3CDTF">2024-11-24T02:47:27Z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2052-12.1.0.16399</vt:lpwstr>
  </property>
  <property fmtid="{D5CDD505-2E9C-101B-9397-08002B2CF9AE}" pid="3" name="KSORubyTemplateID">
    <vt:lpwstr>13</vt:lpwstr>
  </property>
  <property fmtid="{D5CDD505-2E9C-101B-9397-08002B2CF9AE}" pid="4" name="ICV">
    <vt:lpwstr>C1F74F484A28490C9854105CB33BFC36_13</vt:lpwstr>
  </property>
</Properties>
</file>